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04" r:id="rId1"/>
  </p:sldMasterIdLst>
  <p:sldIdLst>
    <p:sldId id="257" r:id="rId2"/>
    <p:sldId id="259" r:id="rId3"/>
    <p:sldId id="263" r:id="rId4"/>
    <p:sldId id="261" r:id="rId5"/>
    <p:sldId id="262" r:id="rId6"/>
    <p:sldId id="264" r:id="rId7"/>
    <p:sldId id="266" r:id="rId8"/>
    <p:sldId id="265" r:id="rId9"/>
    <p:sldId id="267" r:id="rId10"/>
    <p:sldId id="268" r:id="rId11"/>
    <p:sldId id="270" r:id="rId12"/>
    <p:sldId id="272" r:id="rId13"/>
    <p:sldId id="271" r:id="rId14"/>
    <p:sldId id="335" r:id="rId15"/>
    <p:sldId id="313" r:id="rId16"/>
    <p:sldId id="320" r:id="rId17"/>
    <p:sldId id="321" r:id="rId18"/>
    <p:sldId id="322" r:id="rId19"/>
    <p:sldId id="323" r:id="rId20"/>
    <p:sldId id="324" r:id="rId21"/>
    <p:sldId id="325" r:id="rId22"/>
    <p:sldId id="326" r:id="rId23"/>
    <p:sldId id="327" r:id="rId24"/>
    <p:sldId id="328" r:id="rId25"/>
    <p:sldId id="329" r:id="rId26"/>
    <p:sldId id="330" r:id="rId27"/>
    <p:sldId id="331" r:id="rId28"/>
    <p:sldId id="319" r:id="rId29"/>
    <p:sldId id="284" r:id="rId30"/>
    <p:sldId id="318" r:id="rId31"/>
    <p:sldId id="273" r:id="rId32"/>
    <p:sldId id="286" r:id="rId33"/>
    <p:sldId id="274" r:id="rId34"/>
    <p:sldId id="287" r:id="rId35"/>
    <p:sldId id="288" r:id="rId36"/>
    <p:sldId id="275" r:id="rId37"/>
    <p:sldId id="289" r:id="rId38"/>
    <p:sldId id="290" r:id="rId39"/>
    <p:sldId id="276" r:id="rId40"/>
    <p:sldId id="285" r:id="rId41"/>
    <p:sldId id="291" r:id="rId42"/>
    <p:sldId id="277" r:id="rId43"/>
    <p:sldId id="292" r:id="rId44"/>
    <p:sldId id="293" r:id="rId45"/>
    <p:sldId id="278" r:id="rId46"/>
    <p:sldId id="296" r:id="rId47"/>
    <p:sldId id="297" r:id="rId48"/>
    <p:sldId id="279" r:id="rId49"/>
    <p:sldId id="294" r:id="rId50"/>
    <p:sldId id="295" r:id="rId51"/>
    <p:sldId id="280" r:id="rId52"/>
    <p:sldId id="298" r:id="rId53"/>
    <p:sldId id="299" r:id="rId54"/>
    <p:sldId id="281" r:id="rId55"/>
    <p:sldId id="300" r:id="rId56"/>
    <p:sldId id="301" r:id="rId57"/>
    <p:sldId id="282" r:id="rId58"/>
    <p:sldId id="302" r:id="rId59"/>
    <p:sldId id="303" r:id="rId60"/>
    <p:sldId id="283" r:id="rId61"/>
    <p:sldId id="304" r:id="rId62"/>
    <p:sldId id="305" r:id="rId63"/>
    <p:sldId id="308" r:id="rId64"/>
    <p:sldId id="309" r:id="rId65"/>
    <p:sldId id="316" r:id="rId66"/>
    <p:sldId id="317" r:id="rId67"/>
    <p:sldId id="315" r:id="rId68"/>
    <p:sldId id="307" r:id="rId69"/>
    <p:sldId id="306" r:id="rId70"/>
    <p:sldId id="310" r:id="rId71"/>
    <p:sldId id="311" r:id="rId72"/>
    <p:sldId id="312" r:id="rId73"/>
    <p:sldId id="314" r:id="rId7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C1DE934-8D33-418C-8F73-08AEAC43F8EA}" v="3" dt="2025-02-25T00:56:13.28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644" autoAdjust="0"/>
    <p:restoredTop sz="94660"/>
  </p:normalViewPr>
  <p:slideViewPr>
    <p:cSldViewPr snapToGrid="0">
      <p:cViewPr varScale="1">
        <p:scale>
          <a:sx n="82" d="100"/>
          <a:sy n="82" d="100"/>
        </p:scale>
        <p:origin x="826"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microsoft.com/office/2016/11/relationships/changesInfo" Target="changesInfos/changesInfo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microsoft.com/office/2015/10/relationships/revisionInfo" Target="revisionInfo.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anaki Ramya Namburu" userId="37482d0c-5fdd-40b9-9fa1-c79d48a3574d" providerId="ADAL" clId="{FC1DE934-8D33-418C-8F73-08AEAC43F8EA}"/>
    <pc:docChg chg="delSld modSld sldOrd">
      <pc:chgData name="Janaki Ramya Namburu" userId="37482d0c-5fdd-40b9-9fa1-c79d48a3574d" providerId="ADAL" clId="{FC1DE934-8D33-418C-8F73-08AEAC43F8EA}" dt="2025-02-25T00:56:17.485" v="9" actId="21"/>
      <pc:docMkLst>
        <pc:docMk/>
      </pc:docMkLst>
      <pc:sldChg chg="ord">
        <pc:chgData name="Janaki Ramya Namburu" userId="37482d0c-5fdd-40b9-9fa1-c79d48a3574d" providerId="ADAL" clId="{FC1DE934-8D33-418C-8F73-08AEAC43F8EA}" dt="2025-02-25T00:35:05.222" v="4"/>
        <pc:sldMkLst>
          <pc:docMk/>
          <pc:sldMk cId="2131032892" sldId="284"/>
        </pc:sldMkLst>
      </pc:sldChg>
      <pc:sldChg chg="ord">
        <pc:chgData name="Janaki Ramya Namburu" userId="37482d0c-5fdd-40b9-9fa1-c79d48a3574d" providerId="ADAL" clId="{FC1DE934-8D33-418C-8F73-08AEAC43F8EA}" dt="2025-02-25T00:34:39.156" v="2"/>
        <pc:sldMkLst>
          <pc:docMk/>
          <pc:sldMk cId="1236357456" sldId="313"/>
        </pc:sldMkLst>
      </pc:sldChg>
      <pc:sldChg chg="addSp modSp mod">
        <pc:chgData name="Janaki Ramya Namburu" userId="37482d0c-5fdd-40b9-9fa1-c79d48a3574d" providerId="ADAL" clId="{FC1DE934-8D33-418C-8F73-08AEAC43F8EA}" dt="2025-02-25T00:56:17.485" v="9" actId="21"/>
        <pc:sldMkLst>
          <pc:docMk/>
          <pc:sldMk cId="1335053918" sldId="317"/>
        </pc:sldMkLst>
        <pc:spChg chg="add">
          <ac:chgData name="Janaki Ramya Namburu" userId="37482d0c-5fdd-40b9-9fa1-c79d48a3574d" providerId="ADAL" clId="{FC1DE934-8D33-418C-8F73-08AEAC43F8EA}" dt="2025-02-25T00:55:53.415" v="6"/>
          <ac:spMkLst>
            <pc:docMk/>
            <pc:sldMk cId="1335053918" sldId="317"/>
            <ac:spMk id="2" creationId="{AFBE7E24-68F9-698F-86AB-FDA976FACE7E}"/>
          </ac:spMkLst>
        </pc:spChg>
        <pc:spChg chg="mod">
          <ac:chgData name="Janaki Ramya Namburu" userId="37482d0c-5fdd-40b9-9fa1-c79d48a3574d" providerId="ADAL" clId="{FC1DE934-8D33-418C-8F73-08AEAC43F8EA}" dt="2025-02-25T00:56:17.485" v="9" actId="21"/>
          <ac:spMkLst>
            <pc:docMk/>
            <pc:sldMk cId="1335053918" sldId="317"/>
            <ac:spMk id="3" creationId="{D6B52BD6-FF5D-80AC-DCD1-856A371063A2}"/>
          </ac:spMkLst>
        </pc:spChg>
      </pc:sldChg>
      <pc:sldChg chg="ord">
        <pc:chgData name="Janaki Ramya Namburu" userId="37482d0c-5fdd-40b9-9fa1-c79d48a3574d" providerId="ADAL" clId="{FC1DE934-8D33-418C-8F73-08AEAC43F8EA}" dt="2025-02-25T00:35:05.222" v="4"/>
        <pc:sldMkLst>
          <pc:docMk/>
          <pc:sldMk cId="3845973122" sldId="318"/>
        </pc:sldMkLst>
      </pc:sldChg>
      <pc:sldChg chg="ord">
        <pc:chgData name="Janaki Ramya Namburu" userId="37482d0c-5fdd-40b9-9fa1-c79d48a3574d" providerId="ADAL" clId="{FC1DE934-8D33-418C-8F73-08AEAC43F8EA}" dt="2025-02-25T00:35:05.222" v="4"/>
        <pc:sldMkLst>
          <pc:docMk/>
          <pc:sldMk cId="783027594" sldId="319"/>
        </pc:sldMkLst>
      </pc:sldChg>
      <pc:sldChg chg="ord">
        <pc:chgData name="Janaki Ramya Namburu" userId="37482d0c-5fdd-40b9-9fa1-c79d48a3574d" providerId="ADAL" clId="{FC1DE934-8D33-418C-8F73-08AEAC43F8EA}" dt="2025-02-25T00:34:39.156" v="2"/>
        <pc:sldMkLst>
          <pc:docMk/>
          <pc:sldMk cId="2515493906" sldId="320"/>
        </pc:sldMkLst>
      </pc:sldChg>
      <pc:sldChg chg="ord">
        <pc:chgData name="Janaki Ramya Namburu" userId="37482d0c-5fdd-40b9-9fa1-c79d48a3574d" providerId="ADAL" clId="{FC1DE934-8D33-418C-8F73-08AEAC43F8EA}" dt="2025-02-25T00:34:39.156" v="2"/>
        <pc:sldMkLst>
          <pc:docMk/>
          <pc:sldMk cId="2566728220" sldId="321"/>
        </pc:sldMkLst>
      </pc:sldChg>
      <pc:sldChg chg="ord">
        <pc:chgData name="Janaki Ramya Namburu" userId="37482d0c-5fdd-40b9-9fa1-c79d48a3574d" providerId="ADAL" clId="{FC1DE934-8D33-418C-8F73-08AEAC43F8EA}" dt="2025-02-25T00:34:39.156" v="2"/>
        <pc:sldMkLst>
          <pc:docMk/>
          <pc:sldMk cId="2195612002" sldId="322"/>
        </pc:sldMkLst>
      </pc:sldChg>
      <pc:sldChg chg="ord">
        <pc:chgData name="Janaki Ramya Namburu" userId="37482d0c-5fdd-40b9-9fa1-c79d48a3574d" providerId="ADAL" clId="{FC1DE934-8D33-418C-8F73-08AEAC43F8EA}" dt="2025-02-25T00:34:39.156" v="2"/>
        <pc:sldMkLst>
          <pc:docMk/>
          <pc:sldMk cId="927243374" sldId="323"/>
        </pc:sldMkLst>
      </pc:sldChg>
      <pc:sldChg chg="ord">
        <pc:chgData name="Janaki Ramya Namburu" userId="37482d0c-5fdd-40b9-9fa1-c79d48a3574d" providerId="ADAL" clId="{FC1DE934-8D33-418C-8F73-08AEAC43F8EA}" dt="2025-02-25T00:34:39.156" v="2"/>
        <pc:sldMkLst>
          <pc:docMk/>
          <pc:sldMk cId="3748788781" sldId="324"/>
        </pc:sldMkLst>
      </pc:sldChg>
      <pc:sldChg chg="ord">
        <pc:chgData name="Janaki Ramya Namburu" userId="37482d0c-5fdd-40b9-9fa1-c79d48a3574d" providerId="ADAL" clId="{FC1DE934-8D33-418C-8F73-08AEAC43F8EA}" dt="2025-02-25T00:34:39.156" v="2"/>
        <pc:sldMkLst>
          <pc:docMk/>
          <pc:sldMk cId="3759737669" sldId="325"/>
        </pc:sldMkLst>
      </pc:sldChg>
      <pc:sldChg chg="ord">
        <pc:chgData name="Janaki Ramya Namburu" userId="37482d0c-5fdd-40b9-9fa1-c79d48a3574d" providerId="ADAL" clId="{FC1DE934-8D33-418C-8F73-08AEAC43F8EA}" dt="2025-02-25T00:34:39.156" v="2"/>
        <pc:sldMkLst>
          <pc:docMk/>
          <pc:sldMk cId="86228468" sldId="326"/>
        </pc:sldMkLst>
      </pc:sldChg>
      <pc:sldChg chg="ord">
        <pc:chgData name="Janaki Ramya Namburu" userId="37482d0c-5fdd-40b9-9fa1-c79d48a3574d" providerId="ADAL" clId="{FC1DE934-8D33-418C-8F73-08AEAC43F8EA}" dt="2025-02-25T00:34:39.156" v="2"/>
        <pc:sldMkLst>
          <pc:docMk/>
          <pc:sldMk cId="539609974" sldId="327"/>
        </pc:sldMkLst>
      </pc:sldChg>
      <pc:sldChg chg="ord">
        <pc:chgData name="Janaki Ramya Namburu" userId="37482d0c-5fdd-40b9-9fa1-c79d48a3574d" providerId="ADAL" clId="{FC1DE934-8D33-418C-8F73-08AEAC43F8EA}" dt="2025-02-25T00:34:39.156" v="2"/>
        <pc:sldMkLst>
          <pc:docMk/>
          <pc:sldMk cId="1096156291" sldId="328"/>
        </pc:sldMkLst>
      </pc:sldChg>
      <pc:sldChg chg="ord">
        <pc:chgData name="Janaki Ramya Namburu" userId="37482d0c-5fdd-40b9-9fa1-c79d48a3574d" providerId="ADAL" clId="{FC1DE934-8D33-418C-8F73-08AEAC43F8EA}" dt="2025-02-25T00:34:39.156" v="2"/>
        <pc:sldMkLst>
          <pc:docMk/>
          <pc:sldMk cId="381132516" sldId="329"/>
        </pc:sldMkLst>
      </pc:sldChg>
      <pc:sldChg chg="ord">
        <pc:chgData name="Janaki Ramya Namburu" userId="37482d0c-5fdd-40b9-9fa1-c79d48a3574d" providerId="ADAL" clId="{FC1DE934-8D33-418C-8F73-08AEAC43F8EA}" dt="2025-02-25T00:34:39.156" v="2"/>
        <pc:sldMkLst>
          <pc:docMk/>
          <pc:sldMk cId="3859284362" sldId="330"/>
        </pc:sldMkLst>
      </pc:sldChg>
      <pc:sldChg chg="ord">
        <pc:chgData name="Janaki Ramya Namburu" userId="37482d0c-5fdd-40b9-9fa1-c79d48a3574d" providerId="ADAL" clId="{FC1DE934-8D33-418C-8F73-08AEAC43F8EA}" dt="2025-02-25T00:34:39.156" v="2"/>
        <pc:sldMkLst>
          <pc:docMk/>
          <pc:sldMk cId="4003562247" sldId="331"/>
        </pc:sldMkLst>
      </pc:sldChg>
      <pc:sldChg chg="del">
        <pc:chgData name="Janaki Ramya Namburu" userId="37482d0c-5fdd-40b9-9fa1-c79d48a3574d" providerId="ADAL" clId="{FC1DE934-8D33-418C-8F73-08AEAC43F8EA}" dt="2025-02-25T00:34:05.573" v="0" actId="47"/>
        <pc:sldMkLst>
          <pc:docMk/>
          <pc:sldMk cId="2262765061" sldId="334"/>
        </pc:sldMkLst>
      </pc:sldChg>
      <pc:sldChg chg="ord">
        <pc:chgData name="Janaki Ramya Namburu" userId="37482d0c-5fdd-40b9-9fa1-c79d48a3574d" providerId="ADAL" clId="{FC1DE934-8D33-418C-8F73-08AEAC43F8EA}" dt="2025-02-25T00:34:39.156" v="2"/>
        <pc:sldMkLst>
          <pc:docMk/>
          <pc:sldMk cId="1919079513" sldId="335"/>
        </pc:sldMkLst>
      </pc:sldChg>
    </pc:docChg>
  </pc:docChgLst>
  <pc:docChgLst>
    <pc:chgData name="Ramya Namburu" userId="4dc5a6f2cc524a69" providerId="LiveId" clId="{5075BC6B-F361-411F-9BF6-CDEB9B9CE1AE}"/>
    <pc:docChg chg="addSld delSld modSld sldOrd">
      <pc:chgData name="Ramya Namburu" userId="4dc5a6f2cc524a69" providerId="LiveId" clId="{5075BC6B-F361-411F-9BF6-CDEB9B9CE1AE}" dt="2024-06-20T15:22:15.240" v="23" actId="47"/>
      <pc:docMkLst>
        <pc:docMk/>
      </pc:docMkLst>
      <pc:sldChg chg="del">
        <pc:chgData name="Ramya Namburu" userId="4dc5a6f2cc524a69" providerId="LiveId" clId="{5075BC6B-F361-411F-9BF6-CDEB9B9CE1AE}" dt="2024-06-20T15:19:35.989" v="0" actId="47"/>
        <pc:sldMkLst>
          <pc:docMk/>
          <pc:sldMk cId="1661753035" sldId="258"/>
        </pc:sldMkLst>
      </pc:sldChg>
      <pc:sldChg chg="del">
        <pc:chgData name="Ramya Namburu" userId="4dc5a6f2cc524a69" providerId="LiveId" clId="{5075BC6B-F361-411F-9BF6-CDEB9B9CE1AE}" dt="2024-06-20T15:19:37.422" v="1" actId="47"/>
        <pc:sldMkLst>
          <pc:docMk/>
          <pc:sldMk cId="2834826754" sldId="269"/>
        </pc:sldMkLst>
      </pc:sldChg>
      <pc:sldChg chg="modSp mod">
        <pc:chgData name="Ramya Namburu" userId="4dc5a6f2cc524a69" providerId="LiveId" clId="{5075BC6B-F361-411F-9BF6-CDEB9B9CE1AE}" dt="2024-06-20T15:20:59.650" v="9" actId="20577"/>
        <pc:sldMkLst>
          <pc:docMk/>
          <pc:sldMk cId="3200840634" sldId="286"/>
        </pc:sldMkLst>
      </pc:sldChg>
      <pc:sldChg chg="modSp ord">
        <pc:chgData name="Ramya Namburu" userId="4dc5a6f2cc524a69" providerId="LiveId" clId="{5075BC6B-F361-411F-9BF6-CDEB9B9CE1AE}" dt="2024-06-20T15:22:01.838" v="22" actId="20577"/>
        <pc:sldMkLst>
          <pc:docMk/>
          <pc:sldMk cId="783027594" sldId="319"/>
        </pc:sldMkLst>
      </pc:sldChg>
      <pc:sldChg chg="del">
        <pc:chgData name="Ramya Namburu" userId="4dc5a6f2cc524a69" providerId="LiveId" clId="{5075BC6B-F361-411F-9BF6-CDEB9B9CE1AE}" dt="2024-06-20T15:19:40.151" v="2" actId="47"/>
        <pc:sldMkLst>
          <pc:docMk/>
          <pc:sldMk cId="69762289" sldId="332"/>
        </pc:sldMkLst>
      </pc:sldChg>
      <pc:sldChg chg="del">
        <pc:chgData name="Ramya Namburu" userId="4dc5a6f2cc524a69" providerId="LiveId" clId="{5075BC6B-F361-411F-9BF6-CDEB9B9CE1AE}" dt="2024-06-20T15:22:15.240" v="23" actId="47"/>
        <pc:sldMkLst>
          <pc:docMk/>
          <pc:sldMk cId="3719402217" sldId="333"/>
        </pc:sldMkLst>
      </pc:sldChg>
      <pc:sldChg chg="new">
        <pc:chgData name="Ramya Namburu" userId="4dc5a6f2cc524a69" providerId="LiveId" clId="{5075BC6B-F361-411F-9BF6-CDEB9B9CE1AE}" dt="2024-06-20T15:21:43.198" v="10" actId="680"/>
        <pc:sldMkLst>
          <pc:docMk/>
          <pc:sldMk cId="2262765061" sldId="334"/>
        </pc:sldMkLst>
      </pc:sldChg>
      <pc:sldChg chg="add">
        <pc:chgData name="Ramya Namburu" userId="4dc5a6f2cc524a69" providerId="LiveId" clId="{5075BC6B-F361-411F-9BF6-CDEB9B9CE1AE}" dt="2024-06-20T15:21:50.302" v="11" actId="2890"/>
        <pc:sldMkLst>
          <pc:docMk/>
          <pc:sldMk cId="1919079513" sldId="335"/>
        </pc:sldMkLst>
      </pc:sldChg>
    </pc:docChg>
  </pc:docChgLst>
</pc:chgInfo>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8" name="Picture 7"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E5E1DCB3-9307-43FE-B5BC-5DC4AAA9BDAA}" type="datetimeFigureOut">
              <a:rPr lang="en-IN" smtClean="0"/>
              <a:t>24-02-2025</a:t>
            </a:fld>
            <a:endParaRPr lang="en-IN"/>
          </a:p>
        </p:txBody>
      </p:sp>
      <p:sp>
        <p:nvSpPr>
          <p:cNvPr id="5" name="Footer Placeholder 4"/>
          <p:cNvSpPr>
            <a:spLocks noGrp="1"/>
          </p:cNvSpPr>
          <p:nvPr>
            <p:ph type="ftr" sz="quarter" idx="11"/>
          </p:nvPr>
        </p:nvSpPr>
        <p:spPr>
          <a:xfrm>
            <a:off x="1371600" y="4323845"/>
            <a:ext cx="6400800" cy="365125"/>
          </a:xfrm>
        </p:spPr>
        <p:txBody>
          <a:bodyPr/>
          <a:lstStyle/>
          <a:p>
            <a:endParaRPr lang="en-IN"/>
          </a:p>
        </p:txBody>
      </p:sp>
      <p:sp>
        <p:nvSpPr>
          <p:cNvPr id="6" name="Slide Number Placeholder 5"/>
          <p:cNvSpPr>
            <a:spLocks noGrp="1"/>
          </p:cNvSpPr>
          <p:nvPr>
            <p:ph type="sldNum" sz="quarter" idx="12"/>
          </p:nvPr>
        </p:nvSpPr>
        <p:spPr>
          <a:xfrm>
            <a:off x="8077200" y="1430866"/>
            <a:ext cx="2743200" cy="365125"/>
          </a:xfrm>
        </p:spPr>
        <p:txBody>
          <a:bodyPr/>
          <a:lstStyle/>
          <a:p>
            <a:fld id="{37D67E0A-EA36-4BF3-93C7-F73A92D0823F}" type="slidenum">
              <a:rPr lang="en-IN" smtClean="0"/>
              <a:t>‹#›</a:t>
            </a:fld>
            <a:endParaRPr lang="en-IN"/>
          </a:p>
        </p:txBody>
      </p:sp>
    </p:spTree>
    <p:extLst>
      <p:ext uri="{BB962C8B-B14F-4D97-AF65-F5344CB8AC3E}">
        <p14:creationId xmlns:p14="http://schemas.microsoft.com/office/powerpoint/2010/main" val="16916007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5E1DCB3-9307-43FE-B5BC-5DC4AAA9BDAA}" type="datetimeFigureOut">
              <a:rPr lang="en-IN" smtClean="0"/>
              <a:t>24-02-2025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7D67E0A-EA36-4BF3-93C7-F73A92D0823F}" type="slidenum">
              <a:rPr lang="en-IN" smtClean="0"/>
              <a:t>‹#›</a:t>
            </a:fld>
            <a:endParaRPr lang="en-IN"/>
          </a:p>
        </p:txBody>
      </p:sp>
    </p:spTree>
    <p:extLst>
      <p:ext uri="{BB962C8B-B14F-4D97-AF65-F5344CB8AC3E}">
        <p14:creationId xmlns:p14="http://schemas.microsoft.com/office/powerpoint/2010/main" val="4988970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9" name="Picture 8"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E5E1DCB3-9307-43FE-B5BC-5DC4AAA9BDAA}" type="datetimeFigureOut">
              <a:rPr lang="en-IN" smtClean="0"/>
              <a:t>24-02-2025</a:t>
            </a:fld>
            <a:endParaRPr lang="en-IN"/>
          </a:p>
        </p:txBody>
      </p:sp>
      <p:sp>
        <p:nvSpPr>
          <p:cNvPr id="6" name="Footer Placeholder 5"/>
          <p:cNvSpPr>
            <a:spLocks noGrp="1"/>
          </p:cNvSpPr>
          <p:nvPr>
            <p:ph type="ftr" sz="quarter" idx="11"/>
          </p:nvPr>
        </p:nvSpPr>
        <p:spPr>
          <a:xfrm>
            <a:off x="685800" y="379941"/>
            <a:ext cx="6991492" cy="365125"/>
          </a:xfrm>
        </p:spPr>
        <p:txBody>
          <a:bodyPr/>
          <a:lstStyle/>
          <a:p>
            <a:endParaRPr lang="en-IN"/>
          </a:p>
        </p:txBody>
      </p:sp>
      <p:sp>
        <p:nvSpPr>
          <p:cNvPr id="7" name="Slide Number Placeholder 6"/>
          <p:cNvSpPr>
            <a:spLocks noGrp="1"/>
          </p:cNvSpPr>
          <p:nvPr>
            <p:ph type="sldNum" sz="quarter" idx="12"/>
          </p:nvPr>
        </p:nvSpPr>
        <p:spPr>
          <a:xfrm>
            <a:off x="10862452" y="381000"/>
            <a:ext cx="643748" cy="365125"/>
          </a:xfrm>
        </p:spPr>
        <p:txBody>
          <a:bodyPr/>
          <a:lstStyle/>
          <a:p>
            <a:fld id="{37D67E0A-EA36-4BF3-93C7-F73A92D0823F}" type="slidenum">
              <a:rPr lang="en-IN" smtClean="0"/>
              <a:t>‹#›</a:t>
            </a:fld>
            <a:endParaRPr lang="en-IN"/>
          </a:p>
        </p:txBody>
      </p:sp>
    </p:spTree>
    <p:extLst>
      <p:ext uri="{BB962C8B-B14F-4D97-AF65-F5344CB8AC3E}">
        <p14:creationId xmlns:p14="http://schemas.microsoft.com/office/powerpoint/2010/main" val="104517278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1" name="Picture 10"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E5E1DCB3-9307-43FE-B5BC-5DC4AAA9BDAA}" type="datetimeFigureOut">
              <a:rPr lang="en-IN" smtClean="0"/>
              <a:t>24-02-2025</a:t>
            </a:fld>
            <a:endParaRPr lang="en-IN"/>
          </a:p>
        </p:txBody>
      </p:sp>
      <p:sp>
        <p:nvSpPr>
          <p:cNvPr id="6" name="Footer Placeholder 5"/>
          <p:cNvSpPr>
            <a:spLocks noGrp="1"/>
          </p:cNvSpPr>
          <p:nvPr>
            <p:ph type="ftr" sz="quarter" idx="11"/>
          </p:nvPr>
        </p:nvSpPr>
        <p:spPr>
          <a:xfrm>
            <a:off x="685800" y="379941"/>
            <a:ext cx="6991492" cy="365125"/>
          </a:xfrm>
        </p:spPr>
        <p:txBody>
          <a:bodyPr/>
          <a:lstStyle/>
          <a:p>
            <a:endParaRPr lang="en-IN"/>
          </a:p>
        </p:txBody>
      </p:sp>
      <p:sp>
        <p:nvSpPr>
          <p:cNvPr id="7" name="Slide Number Placeholder 6"/>
          <p:cNvSpPr>
            <a:spLocks noGrp="1"/>
          </p:cNvSpPr>
          <p:nvPr>
            <p:ph type="sldNum" sz="quarter" idx="12"/>
          </p:nvPr>
        </p:nvSpPr>
        <p:spPr>
          <a:xfrm>
            <a:off x="10862452" y="381000"/>
            <a:ext cx="643748" cy="365125"/>
          </a:xfrm>
        </p:spPr>
        <p:txBody>
          <a:bodyPr/>
          <a:lstStyle/>
          <a:p>
            <a:fld id="{37D67E0A-EA36-4BF3-93C7-F73A92D0823F}" type="slidenum">
              <a:rPr lang="en-IN" smtClean="0"/>
              <a:t>‹#›</a:t>
            </a:fld>
            <a:endParaRPr lang="en-IN"/>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93237569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8" name="Picture 7"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E5E1DCB3-9307-43FE-B5BC-5DC4AAA9BDAA}" type="datetimeFigureOut">
              <a:rPr lang="en-IN" smtClean="0"/>
              <a:t>24-02-2025</a:t>
            </a:fld>
            <a:endParaRPr lang="en-IN"/>
          </a:p>
        </p:txBody>
      </p:sp>
      <p:sp>
        <p:nvSpPr>
          <p:cNvPr id="6" name="Footer Placeholder 5"/>
          <p:cNvSpPr>
            <a:spLocks noGrp="1"/>
          </p:cNvSpPr>
          <p:nvPr>
            <p:ph type="ftr" sz="quarter" idx="11"/>
          </p:nvPr>
        </p:nvSpPr>
        <p:spPr>
          <a:xfrm>
            <a:off x="685800" y="378883"/>
            <a:ext cx="6991492" cy="365125"/>
          </a:xfrm>
        </p:spPr>
        <p:txBody>
          <a:bodyPr/>
          <a:lstStyle/>
          <a:p>
            <a:endParaRPr lang="en-IN"/>
          </a:p>
        </p:txBody>
      </p:sp>
      <p:sp>
        <p:nvSpPr>
          <p:cNvPr id="7" name="Slide Number Placeholder 6"/>
          <p:cNvSpPr>
            <a:spLocks noGrp="1"/>
          </p:cNvSpPr>
          <p:nvPr>
            <p:ph type="sldNum" sz="quarter" idx="12"/>
          </p:nvPr>
        </p:nvSpPr>
        <p:spPr>
          <a:xfrm>
            <a:off x="10862452" y="381000"/>
            <a:ext cx="643748" cy="365125"/>
          </a:xfrm>
        </p:spPr>
        <p:txBody>
          <a:bodyPr/>
          <a:lstStyle/>
          <a:p>
            <a:fld id="{37D67E0A-EA36-4BF3-93C7-F73A92D0823F}" type="slidenum">
              <a:rPr lang="en-IN" smtClean="0"/>
              <a:t>‹#›</a:t>
            </a:fld>
            <a:endParaRPr lang="en-IN"/>
          </a:p>
        </p:txBody>
      </p:sp>
    </p:spTree>
    <p:extLst>
      <p:ext uri="{BB962C8B-B14F-4D97-AF65-F5344CB8AC3E}">
        <p14:creationId xmlns:p14="http://schemas.microsoft.com/office/powerpoint/2010/main" val="107943148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E5E1DCB3-9307-43FE-B5BC-5DC4AAA9BDAA}" type="datetimeFigureOut">
              <a:rPr lang="en-IN" smtClean="0"/>
              <a:t>24-02-2025</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37D67E0A-EA36-4BF3-93C7-F73A92D0823F}" type="slidenum">
              <a:rPr lang="en-IN" smtClean="0"/>
              <a:t>‹#›</a:t>
            </a:fld>
            <a:endParaRPr lang="en-IN"/>
          </a:p>
        </p:txBody>
      </p:sp>
    </p:spTree>
    <p:extLst>
      <p:ext uri="{BB962C8B-B14F-4D97-AF65-F5344CB8AC3E}">
        <p14:creationId xmlns:p14="http://schemas.microsoft.com/office/powerpoint/2010/main" val="382456595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E5E1DCB3-9307-43FE-B5BC-5DC4AAA9BDAA}" type="datetimeFigureOut">
              <a:rPr lang="en-IN" smtClean="0"/>
              <a:t>24-02-2025</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37D67E0A-EA36-4BF3-93C7-F73A92D0823F}" type="slidenum">
              <a:rPr lang="en-IN" smtClean="0"/>
              <a:t>‹#›</a:t>
            </a:fld>
            <a:endParaRPr lang="en-IN"/>
          </a:p>
        </p:txBody>
      </p:sp>
    </p:spTree>
    <p:extLst>
      <p:ext uri="{BB962C8B-B14F-4D97-AF65-F5344CB8AC3E}">
        <p14:creationId xmlns:p14="http://schemas.microsoft.com/office/powerpoint/2010/main" val="4121581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5E1DCB3-9307-43FE-B5BC-5DC4AAA9BDAA}" type="datetimeFigureOut">
              <a:rPr lang="en-IN" smtClean="0"/>
              <a:t>24-02-2025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7D67E0A-EA36-4BF3-93C7-F73A92D0823F}" type="slidenum">
              <a:rPr lang="en-IN" smtClean="0"/>
              <a:t>‹#›</a:t>
            </a:fld>
            <a:endParaRPr lang="en-IN"/>
          </a:p>
        </p:txBody>
      </p:sp>
    </p:spTree>
    <p:extLst>
      <p:ext uri="{BB962C8B-B14F-4D97-AF65-F5344CB8AC3E}">
        <p14:creationId xmlns:p14="http://schemas.microsoft.com/office/powerpoint/2010/main" val="353442224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9" name="Picture 8"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E5E1DCB3-9307-43FE-B5BC-5DC4AAA9BDAA}" type="datetimeFigureOut">
              <a:rPr lang="en-IN" smtClean="0"/>
              <a:t>24-02-2025</a:t>
            </a:fld>
            <a:endParaRPr lang="en-IN"/>
          </a:p>
        </p:txBody>
      </p:sp>
      <p:sp>
        <p:nvSpPr>
          <p:cNvPr id="5" name="Footer Placeholder 4"/>
          <p:cNvSpPr>
            <a:spLocks noGrp="1"/>
          </p:cNvSpPr>
          <p:nvPr>
            <p:ph type="ftr" sz="quarter" idx="11"/>
          </p:nvPr>
        </p:nvSpPr>
        <p:spPr>
          <a:xfrm>
            <a:off x="685800" y="381000"/>
            <a:ext cx="6991492" cy="365125"/>
          </a:xfrm>
        </p:spPr>
        <p:txBody>
          <a:bodyPr/>
          <a:lstStyle/>
          <a:p>
            <a:endParaRPr lang="en-IN"/>
          </a:p>
        </p:txBody>
      </p:sp>
      <p:sp>
        <p:nvSpPr>
          <p:cNvPr id="6" name="Slide Number Placeholder 5"/>
          <p:cNvSpPr>
            <a:spLocks noGrp="1"/>
          </p:cNvSpPr>
          <p:nvPr>
            <p:ph type="sldNum" sz="quarter" idx="12"/>
          </p:nvPr>
        </p:nvSpPr>
        <p:spPr>
          <a:xfrm>
            <a:off x="10862452" y="381000"/>
            <a:ext cx="643748" cy="365125"/>
          </a:xfrm>
        </p:spPr>
        <p:txBody>
          <a:bodyPr/>
          <a:lstStyle/>
          <a:p>
            <a:fld id="{37D67E0A-EA36-4BF3-93C7-F73A92D0823F}" type="slidenum">
              <a:rPr lang="en-IN" smtClean="0"/>
              <a:t>‹#›</a:t>
            </a:fld>
            <a:endParaRPr lang="en-IN"/>
          </a:p>
        </p:txBody>
      </p:sp>
    </p:spTree>
    <p:extLst>
      <p:ext uri="{BB962C8B-B14F-4D97-AF65-F5344CB8AC3E}">
        <p14:creationId xmlns:p14="http://schemas.microsoft.com/office/powerpoint/2010/main" val="171785229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5E1DCB3-9307-43FE-B5BC-5DC4AAA9BDAA}" type="datetimeFigureOut">
              <a:rPr lang="en-IN" smtClean="0"/>
              <a:t>24-02-2025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7D67E0A-EA36-4BF3-93C7-F73A92D0823F}" type="slidenum">
              <a:rPr lang="en-IN" smtClean="0"/>
              <a:t>‹#›</a:t>
            </a:fld>
            <a:endParaRPr lang="en-IN"/>
          </a:p>
        </p:txBody>
      </p:sp>
    </p:spTree>
    <p:extLst>
      <p:ext uri="{BB962C8B-B14F-4D97-AF65-F5344CB8AC3E}">
        <p14:creationId xmlns:p14="http://schemas.microsoft.com/office/powerpoint/2010/main" val="24379373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5E1DCB3-9307-43FE-B5BC-5DC4AAA9BDAA}" type="datetimeFigureOut">
              <a:rPr lang="en-IN" smtClean="0"/>
              <a:t>24-02-2025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7D67E0A-EA36-4BF3-93C7-F73A92D0823F}" type="slidenum">
              <a:rPr lang="en-IN" smtClean="0"/>
              <a:t>‹#›</a:t>
            </a:fld>
            <a:endParaRPr lang="en-IN"/>
          </a:p>
        </p:txBody>
      </p:sp>
    </p:spTree>
    <p:extLst>
      <p:ext uri="{BB962C8B-B14F-4D97-AF65-F5344CB8AC3E}">
        <p14:creationId xmlns:p14="http://schemas.microsoft.com/office/powerpoint/2010/main" val="11934039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8" name="Picture 7"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E5E1DCB3-9307-43FE-B5BC-5DC4AAA9BDAA}" type="datetimeFigureOut">
              <a:rPr lang="en-IN" smtClean="0"/>
              <a:t>24-02-2025</a:t>
            </a:fld>
            <a:endParaRPr lang="en-IN"/>
          </a:p>
        </p:txBody>
      </p:sp>
      <p:sp>
        <p:nvSpPr>
          <p:cNvPr id="5" name="Footer Placeholder 4"/>
          <p:cNvSpPr>
            <a:spLocks noGrp="1"/>
          </p:cNvSpPr>
          <p:nvPr>
            <p:ph type="ftr" sz="quarter" idx="11"/>
          </p:nvPr>
        </p:nvSpPr>
        <p:spPr>
          <a:xfrm>
            <a:off x="685800" y="381001"/>
            <a:ext cx="6991492" cy="364065"/>
          </a:xfrm>
        </p:spPr>
        <p:txBody>
          <a:bodyPr/>
          <a:lstStyle/>
          <a:p>
            <a:endParaRPr lang="en-IN"/>
          </a:p>
        </p:txBody>
      </p:sp>
      <p:sp>
        <p:nvSpPr>
          <p:cNvPr id="6" name="Slide Number Placeholder 5"/>
          <p:cNvSpPr>
            <a:spLocks noGrp="1"/>
          </p:cNvSpPr>
          <p:nvPr>
            <p:ph type="sldNum" sz="quarter" idx="12"/>
          </p:nvPr>
        </p:nvSpPr>
        <p:spPr>
          <a:xfrm>
            <a:off x="10862452" y="381000"/>
            <a:ext cx="643748" cy="365125"/>
          </a:xfrm>
        </p:spPr>
        <p:txBody>
          <a:bodyPr/>
          <a:lstStyle/>
          <a:p>
            <a:fld id="{37D67E0A-EA36-4BF3-93C7-F73A92D0823F}" type="slidenum">
              <a:rPr lang="en-IN" smtClean="0"/>
              <a:t>‹#›</a:t>
            </a:fld>
            <a:endParaRPr lang="en-IN"/>
          </a:p>
        </p:txBody>
      </p:sp>
    </p:spTree>
    <p:extLst>
      <p:ext uri="{BB962C8B-B14F-4D97-AF65-F5344CB8AC3E}">
        <p14:creationId xmlns:p14="http://schemas.microsoft.com/office/powerpoint/2010/main" val="1607302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5E1DCB3-9307-43FE-B5BC-5DC4AAA9BDAA}" type="datetimeFigureOut">
              <a:rPr lang="en-IN" smtClean="0"/>
              <a:t>24-02-2025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7D67E0A-EA36-4BF3-93C7-F73A92D0823F}" type="slidenum">
              <a:rPr lang="en-IN" smtClean="0"/>
              <a:t>‹#›</a:t>
            </a:fld>
            <a:endParaRPr lang="en-IN"/>
          </a:p>
        </p:txBody>
      </p:sp>
    </p:spTree>
    <p:extLst>
      <p:ext uri="{BB962C8B-B14F-4D97-AF65-F5344CB8AC3E}">
        <p14:creationId xmlns:p14="http://schemas.microsoft.com/office/powerpoint/2010/main" val="21668967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5E1DCB3-9307-43FE-B5BC-5DC4AAA9BDAA}" type="datetimeFigureOut">
              <a:rPr lang="en-IN" smtClean="0"/>
              <a:t>24-02-2025</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37D67E0A-EA36-4BF3-93C7-F73A92D0823F}" type="slidenum">
              <a:rPr lang="en-IN" smtClean="0"/>
              <a:t>‹#›</a:t>
            </a:fld>
            <a:endParaRPr lang="en-IN"/>
          </a:p>
        </p:txBody>
      </p:sp>
    </p:spTree>
    <p:extLst>
      <p:ext uri="{BB962C8B-B14F-4D97-AF65-F5344CB8AC3E}">
        <p14:creationId xmlns:p14="http://schemas.microsoft.com/office/powerpoint/2010/main" val="18510822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5E1DCB3-9307-43FE-B5BC-5DC4AAA9BDAA}" type="datetimeFigureOut">
              <a:rPr lang="en-IN" smtClean="0"/>
              <a:t>24-02-2025</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37D67E0A-EA36-4BF3-93C7-F73A92D0823F}" type="slidenum">
              <a:rPr lang="en-IN" smtClean="0"/>
              <a:t>‹#›</a:t>
            </a:fld>
            <a:endParaRPr lang="en-IN"/>
          </a:p>
        </p:txBody>
      </p:sp>
    </p:spTree>
    <p:extLst>
      <p:ext uri="{BB962C8B-B14F-4D97-AF65-F5344CB8AC3E}">
        <p14:creationId xmlns:p14="http://schemas.microsoft.com/office/powerpoint/2010/main" val="29652097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5E1DCB3-9307-43FE-B5BC-5DC4AAA9BDAA}" type="datetimeFigureOut">
              <a:rPr lang="en-IN" smtClean="0"/>
              <a:t>24-02-2025</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37D67E0A-EA36-4BF3-93C7-F73A92D0823F}" type="slidenum">
              <a:rPr lang="en-IN" smtClean="0"/>
              <a:t>‹#›</a:t>
            </a:fld>
            <a:endParaRPr lang="en-IN"/>
          </a:p>
        </p:txBody>
      </p:sp>
    </p:spTree>
    <p:extLst>
      <p:ext uri="{BB962C8B-B14F-4D97-AF65-F5344CB8AC3E}">
        <p14:creationId xmlns:p14="http://schemas.microsoft.com/office/powerpoint/2010/main" val="30302842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5E1DCB3-9307-43FE-B5BC-5DC4AAA9BDAA}" type="datetimeFigureOut">
              <a:rPr lang="en-IN" smtClean="0"/>
              <a:t>24-02-2025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7D67E0A-EA36-4BF3-93C7-F73A92D0823F}" type="slidenum">
              <a:rPr lang="en-IN" smtClean="0"/>
              <a:t>‹#›</a:t>
            </a:fld>
            <a:endParaRPr lang="en-IN"/>
          </a:p>
        </p:txBody>
      </p:sp>
    </p:spTree>
    <p:extLst>
      <p:ext uri="{BB962C8B-B14F-4D97-AF65-F5344CB8AC3E}">
        <p14:creationId xmlns:p14="http://schemas.microsoft.com/office/powerpoint/2010/main" val="8960398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5E1DCB3-9307-43FE-B5BC-5DC4AAA9BDAA}" type="datetimeFigureOut">
              <a:rPr lang="en-IN" smtClean="0"/>
              <a:t>24-02-2025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7D67E0A-EA36-4BF3-93C7-F73A92D0823F}" type="slidenum">
              <a:rPr lang="en-IN" smtClean="0"/>
              <a:t>‹#›</a:t>
            </a:fld>
            <a:endParaRPr lang="en-IN"/>
          </a:p>
        </p:txBody>
      </p:sp>
    </p:spTree>
    <p:extLst>
      <p:ext uri="{BB962C8B-B14F-4D97-AF65-F5344CB8AC3E}">
        <p14:creationId xmlns:p14="http://schemas.microsoft.com/office/powerpoint/2010/main" val="12630405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descr="C2-HD-TOP.png"/>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E5E1DCB3-9307-43FE-B5BC-5DC4AAA9BDAA}" type="datetimeFigureOut">
              <a:rPr lang="en-IN" smtClean="0"/>
              <a:t>24-02-2025</a:t>
            </a:fld>
            <a:endParaRPr lang="en-IN"/>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37D67E0A-EA36-4BF3-93C7-F73A92D0823F}" type="slidenum">
              <a:rPr lang="en-IN" smtClean="0"/>
              <a:t>‹#›</a:t>
            </a:fld>
            <a:endParaRPr lang="en-IN"/>
          </a:p>
        </p:txBody>
      </p:sp>
    </p:spTree>
    <p:extLst>
      <p:ext uri="{BB962C8B-B14F-4D97-AF65-F5344CB8AC3E}">
        <p14:creationId xmlns:p14="http://schemas.microsoft.com/office/powerpoint/2010/main" val="2455548696"/>
      </p:ext>
    </p:extLst>
  </p:cSld>
  <p:clrMap bg1="lt1" tx1="dk1" bg2="lt2" tx2="dk2" accent1="accent1" accent2="accent2" accent3="accent3" accent4="accent4" accent5="accent5" accent6="accent6" hlink="hlink" folHlink="folHlink"/>
  <p:sldLayoutIdLst>
    <p:sldLayoutId id="2147484005" r:id="rId1"/>
    <p:sldLayoutId id="2147484006" r:id="rId2"/>
    <p:sldLayoutId id="2147484007" r:id="rId3"/>
    <p:sldLayoutId id="2147484008" r:id="rId4"/>
    <p:sldLayoutId id="2147484009" r:id="rId5"/>
    <p:sldLayoutId id="2147484010" r:id="rId6"/>
    <p:sldLayoutId id="2147484011" r:id="rId7"/>
    <p:sldLayoutId id="2147484012" r:id="rId8"/>
    <p:sldLayoutId id="2147484013" r:id="rId9"/>
    <p:sldLayoutId id="2147484014" r:id="rId10"/>
    <p:sldLayoutId id="2147484015" r:id="rId11"/>
    <p:sldLayoutId id="2147484016" r:id="rId12"/>
    <p:sldLayoutId id="2147484017" r:id="rId13"/>
    <p:sldLayoutId id="2147484018" r:id="rId14"/>
    <p:sldLayoutId id="2147484019" r:id="rId15"/>
    <p:sldLayoutId id="2147484020" r:id="rId16"/>
    <p:sldLayoutId id="2147484021" r:id="rId17"/>
    <p:sldLayoutId id="2147484022" r:id="rId18"/>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e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3" Type="http://schemas.openxmlformats.org/officeDocument/2006/relationships/hyperlink" Target="https://www.ncbi.nlm.nih.gov/books/NBK20362/" TargetMode="External"/><Relationship Id="rId2" Type="http://schemas.openxmlformats.org/officeDocument/2006/relationships/hyperlink" Target="https://www.who.int/news-room/fact-sheets/detail/cancer" TargetMode="Externa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hyperlink" Target="https://www.cdc.gov/cancer/uscs/" TargetMode="Externa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gradFill rotWithShape="1">
          <a:gsLst>
            <a:gs pos="100000">
              <a:schemeClr val="bg2">
                <a:tint val="90000"/>
                <a:lumMod val="120000"/>
              </a:schemeClr>
            </a:gs>
            <a:gs pos="100000">
              <a:schemeClr val="bg2">
                <a:shade val="98000"/>
                <a:satMod val="120000"/>
                <a:lumMod val="98000"/>
              </a:schemeClr>
            </a:gs>
          </a:gsLst>
          <a:lin ang="5400000" scaled="0"/>
        </a:gra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DB05B53-3A6F-B103-9C64-1F6583242FF9}"/>
              </a:ext>
            </a:extLst>
          </p:cNvPr>
          <p:cNvSpPr txBox="1"/>
          <p:nvPr/>
        </p:nvSpPr>
        <p:spPr>
          <a:xfrm>
            <a:off x="0" y="-1049694"/>
            <a:ext cx="12101804" cy="4007498"/>
          </a:xfrm>
          <a:prstGeom prst="rect">
            <a:avLst/>
          </a:prstGeom>
          <a:noFill/>
        </p:spPr>
        <p:txBody>
          <a:bodyPr wrap="square" rtlCol="0">
            <a:prstTxWarp prst="textWave1">
              <a:avLst/>
            </a:prstTxWarp>
            <a:spAutoFit/>
          </a:bodyPr>
          <a:lstStyle/>
          <a:p>
            <a:pPr algn="just"/>
            <a:r>
              <a:rPr lang="en-IN" sz="2400" dirty="0">
                <a:blipFill>
                  <a:blip r:embed="rId2"/>
                  <a:stretch>
                    <a:fillRect/>
                  </a:stretch>
                </a:blipFill>
                <a:latin typeface="Albany AMT" panose="020B0604020202020204" pitchFamily="34" charset="0"/>
                <a:cs typeface="Albany AMT" panose="020B0604020202020204" pitchFamily="34" charset="0"/>
              </a:rPr>
              <a:t>-----------------</a:t>
            </a:r>
          </a:p>
        </p:txBody>
      </p:sp>
      <p:sp>
        <p:nvSpPr>
          <p:cNvPr id="3" name="TextBox 2">
            <a:extLst>
              <a:ext uri="{FF2B5EF4-FFF2-40B4-BE49-F238E27FC236}">
                <a16:creationId xmlns:a16="http://schemas.microsoft.com/office/drawing/2014/main" id="{C1CBC008-28DD-FC09-A9EC-DCF48AD385D8}"/>
              </a:ext>
            </a:extLst>
          </p:cNvPr>
          <p:cNvSpPr txBox="1"/>
          <p:nvPr/>
        </p:nvSpPr>
        <p:spPr>
          <a:xfrm>
            <a:off x="158619" y="3136173"/>
            <a:ext cx="11131421" cy="2862322"/>
          </a:xfrm>
          <a:prstGeom prst="rect">
            <a:avLst/>
          </a:prstGeom>
          <a:noFill/>
          <a:ln>
            <a:noFill/>
          </a:ln>
        </p:spPr>
        <p:txBody>
          <a:bodyPr wrap="square" rtlCol="0">
            <a:spAutoFit/>
            <a:scene3d>
              <a:camera prst="orthographicFront"/>
              <a:lightRig rig="threePt" dir="t"/>
            </a:scene3d>
            <a:sp3d extrusionH="57150">
              <a:bevelT w="38100" h="38100" prst="angle"/>
            </a:sp3d>
          </a:bodyPr>
          <a:lstStyle/>
          <a:p>
            <a:r>
              <a:rPr lang="en-IN" sz="3600" b="1" kern="100" dirty="0">
                <a:ln w="0"/>
                <a:solidFill>
                  <a:srgbClr val="C00000"/>
                </a:solidFill>
                <a:effectLst>
                  <a:outerShdw blurRad="38100" dist="19050" dir="2700000" algn="tl" rotWithShape="0">
                    <a:schemeClr val="dk1">
                      <a:alpha val="40000"/>
                    </a:schemeClr>
                  </a:outerShdw>
                </a:effectLst>
                <a:latin typeface="Arial Rounded MT Bold" panose="020F0704030504030204" pitchFamily="34" charset="0"/>
                <a:ea typeface="Cambria Math" panose="02040503050406030204" pitchFamily="18" charset="0"/>
                <a:cs typeface="Times New Roman" panose="02020603050405020304" pitchFamily="18" charset="0"/>
              </a:rPr>
              <a:t>ASSESSMENT OF ORO-PHARYNGEAL CANCERS </a:t>
            </a:r>
            <a:r>
              <a:rPr lang="en-IN" sz="3600" b="1" kern="100" dirty="0">
                <a:ln w="0"/>
                <a:solidFill>
                  <a:schemeClr val="accent4">
                    <a:lumMod val="50000"/>
                  </a:schemeClr>
                </a:solidFill>
                <a:effectLst>
                  <a:outerShdw blurRad="38100" dist="19050" dir="2700000" algn="tl" rotWithShape="0">
                    <a:schemeClr val="dk1">
                      <a:alpha val="40000"/>
                    </a:schemeClr>
                  </a:outerShdw>
                </a:effectLst>
                <a:latin typeface="Arial Rounded MT Bold" panose="020F0704030504030204" pitchFamily="34" charset="0"/>
                <a:ea typeface="Cambria Math" panose="02040503050406030204" pitchFamily="18" charset="0"/>
                <a:cs typeface="Times New Roman" panose="02020603050405020304" pitchFamily="18" charset="0"/>
              </a:rPr>
              <a:t>BY UTILIZING DISTRIBUTARY VALUES LIKE AGE, GENDER, AND LOCATION OF THE AFFECTED PATIENTS</a:t>
            </a:r>
            <a:br>
              <a:rPr lang="en-IN" sz="3600" b="1" kern="100" dirty="0">
                <a:ln w="0"/>
                <a:solidFill>
                  <a:schemeClr val="accent1">
                    <a:lumMod val="50000"/>
                  </a:schemeClr>
                </a:solidFill>
                <a:effectLst>
                  <a:outerShdw blurRad="38100" dist="19050" dir="2700000" algn="tl" rotWithShape="0">
                    <a:schemeClr val="dk1">
                      <a:alpha val="40000"/>
                    </a:schemeClr>
                  </a:outerShdw>
                </a:effectLst>
                <a:latin typeface="Arial Rounded MT Bold" panose="020F0704030504030204" pitchFamily="34" charset="0"/>
                <a:ea typeface="Cambria Math" panose="02040503050406030204" pitchFamily="18" charset="0"/>
                <a:cs typeface="Times New Roman" panose="02020603050405020304" pitchFamily="18" charset="0"/>
              </a:rPr>
            </a:br>
            <a:endParaRPr lang="en-IN" sz="3600" b="1" dirty="0">
              <a:ln w="0"/>
              <a:solidFill>
                <a:schemeClr val="accent1">
                  <a:lumMod val="50000"/>
                </a:schemeClr>
              </a:solidFill>
              <a:effectLst>
                <a:outerShdw blurRad="38100" dist="19050" dir="2700000" algn="tl" rotWithShape="0">
                  <a:schemeClr val="dk1">
                    <a:alpha val="40000"/>
                  </a:schemeClr>
                </a:outerShdw>
              </a:effectLst>
              <a:latin typeface="Arial Rounded MT Bold" panose="020F0704030504030204" pitchFamily="34" charset="0"/>
              <a:ea typeface="Cambria Math" panose="02040503050406030204" pitchFamily="18" charset="0"/>
            </a:endParaRPr>
          </a:p>
        </p:txBody>
      </p:sp>
      <p:sp>
        <p:nvSpPr>
          <p:cNvPr id="4" name="TextBox 3">
            <a:extLst>
              <a:ext uri="{FF2B5EF4-FFF2-40B4-BE49-F238E27FC236}">
                <a16:creationId xmlns:a16="http://schemas.microsoft.com/office/drawing/2014/main" id="{6A655DCC-53FD-53F7-6DAB-A8736F18133A}"/>
              </a:ext>
            </a:extLst>
          </p:cNvPr>
          <p:cNvSpPr txBox="1"/>
          <p:nvPr/>
        </p:nvSpPr>
        <p:spPr>
          <a:xfrm>
            <a:off x="8686800" y="6176865"/>
            <a:ext cx="3525324" cy="369332"/>
          </a:xfrm>
          <a:prstGeom prst="rect">
            <a:avLst/>
          </a:prstGeom>
          <a:blipFill>
            <a:blip r:embed="rId3"/>
            <a:tile tx="0" ty="0" sx="100000" sy="100000" flip="none" algn="tl"/>
          </a:blipFill>
          <a:effectLst>
            <a:outerShdw blurRad="57150" dist="19050" dir="5400000" algn="ctr" rotWithShape="0">
              <a:srgbClr val="000000">
                <a:alpha val="63000"/>
              </a:srgbClr>
            </a:outerShdw>
            <a:reflection blurRad="6350" stA="52000" endA="300" endPos="35000" dir="5400000" sy="-100000" algn="bl" rotWithShape="0"/>
          </a:effectLst>
          <a:scene3d>
            <a:camera prst="orthographicFront"/>
            <a:lightRig rig="threePt" dir="t"/>
          </a:scene3d>
          <a:sp3d>
            <a:bevelT prst="angle"/>
          </a:sp3d>
        </p:spPr>
        <p:style>
          <a:lnRef idx="0">
            <a:schemeClr val="dk1"/>
          </a:lnRef>
          <a:fillRef idx="3">
            <a:schemeClr val="dk1"/>
          </a:fillRef>
          <a:effectRef idx="3">
            <a:schemeClr val="dk1"/>
          </a:effectRef>
          <a:fontRef idx="minor">
            <a:schemeClr val="lt1"/>
          </a:fontRef>
        </p:style>
        <p:txBody>
          <a:bodyPr wrap="none" rtlCol="0">
            <a:spAutoFit/>
          </a:bodyPr>
          <a:lstStyle/>
          <a:p>
            <a:r>
              <a:rPr lang="en-IN" b="1" dirty="0">
                <a:latin typeface="Lucida Handwriting" panose="03010101010101010101" pitchFamily="66" charset="0"/>
              </a:rPr>
              <a:t>JANAKI RAMYA NAMBURU</a:t>
            </a:r>
          </a:p>
        </p:txBody>
      </p:sp>
    </p:spTree>
    <p:extLst>
      <p:ext uri="{BB962C8B-B14F-4D97-AF65-F5344CB8AC3E}">
        <p14:creationId xmlns:p14="http://schemas.microsoft.com/office/powerpoint/2010/main" val="156306186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D6EC40B-75CF-065E-023E-F90842E9B621}"/>
              </a:ext>
            </a:extLst>
          </p:cNvPr>
          <p:cNvSpPr>
            <a:spLocks noGrp="1"/>
          </p:cNvSpPr>
          <p:nvPr>
            <p:ph idx="1"/>
          </p:nvPr>
        </p:nvSpPr>
        <p:spPr>
          <a:xfrm>
            <a:off x="457199" y="1240971"/>
            <a:ext cx="11495315" cy="6162702"/>
          </a:xfrm>
        </p:spPr>
        <p:txBody>
          <a:bodyPr>
            <a:noAutofit/>
          </a:bodyPr>
          <a:lstStyle/>
          <a:p>
            <a:pPr marL="342900" lvl="0" indent="-342900" algn="just">
              <a:lnSpc>
                <a:spcPct val="200000"/>
              </a:lnSpc>
              <a:buFont typeface="Symbol" panose="05050102010706020507" pitchFamily="18" charset="2"/>
              <a:buChar char=""/>
            </a:pPr>
            <a:r>
              <a:rPr lang="en-IN" sz="2000" b="1" kern="100" dirty="0">
                <a:solidFill>
                  <a:srgbClr val="0F0F0F"/>
                </a:solidFill>
                <a:effectLst/>
                <a:latin typeface="Georgia" panose="02040502050405020303" pitchFamily="18" charset="0"/>
                <a:ea typeface="Calibri" panose="020F0502020204030204" pitchFamily="34" charset="0"/>
                <a:cs typeface="Times New Roman" panose="02020603050405020304" pitchFamily="18" charset="0"/>
              </a:rPr>
              <a:t>How has the prevalence of oropharyngeal cancer evolved over the past decade, and are there discernible trends or patterns in its occurrence?</a:t>
            </a:r>
            <a:endParaRPr lang="en-IN" sz="2000" b="1" kern="100" dirty="0">
              <a:effectLst/>
              <a:latin typeface="Georgia" panose="02040502050405020303" pitchFamily="18" charset="0"/>
              <a:ea typeface="Calibri" panose="020F0502020204030204" pitchFamily="34" charset="0"/>
              <a:cs typeface="Times New Roman" panose="02020603050405020304" pitchFamily="18" charset="0"/>
            </a:endParaRPr>
          </a:p>
          <a:p>
            <a:pPr marL="342900" lvl="0" indent="-342900" algn="just">
              <a:lnSpc>
                <a:spcPct val="200000"/>
              </a:lnSpc>
              <a:buFont typeface="Symbol" panose="05050102010706020507" pitchFamily="18" charset="2"/>
              <a:buChar char=""/>
            </a:pPr>
            <a:r>
              <a:rPr lang="en-IN" sz="2000" b="1" kern="100" dirty="0">
                <a:solidFill>
                  <a:srgbClr val="0F0F0F"/>
                </a:solidFill>
                <a:effectLst/>
                <a:latin typeface="Georgia" panose="02040502050405020303" pitchFamily="18" charset="0"/>
                <a:ea typeface="Calibri" panose="020F0502020204030204" pitchFamily="34" charset="0"/>
                <a:cs typeface="Times New Roman" panose="02020603050405020304" pitchFamily="18" charset="0"/>
              </a:rPr>
              <a:t>Is there a significant difference in oropharyngeal cancer incidence among different age groups, and are specific age brackets more susceptible to the disease?</a:t>
            </a:r>
            <a:endParaRPr lang="en-IN" sz="2000" b="1" kern="100" dirty="0">
              <a:effectLst/>
              <a:latin typeface="Georgia" panose="02040502050405020303" pitchFamily="18" charset="0"/>
              <a:ea typeface="Calibri" panose="020F0502020204030204" pitchFamily="34" charset="0"/>
              <a:cs typeface="Times New Roman" panose="02020603050405020304" pitchFamily="18" charset="0"/>
            </a:endParaRPr>
          </a:p>
          <a:p>
            <a:pPr marL="342900" lvl="0" indent="-342900" algn="just">
              <a:lnSpc>
                <a:spcPct val="200000"/>
              </a:lnSpc>
              <a:buFont typeface="Symbol" panose="05050102010706020507" pitchFamily="18" charset="2"/>
              <a:buChar char=""/>
            </a:pPr>
            <a:r>
              <a:rPr lang="en-IN" sz="2000" b="1" kern="100" dirty="0">
                <a:solidFill>
                  <a:srgbClr val="0F0F0F"/>
                </a:solidFill>
                <a:effectLst/>
                <a:latin typeface="Georgia" panose="02040502050405020303" pitchFamily="18" charset="0"/>
                <a:ea typeface="Calibri" panose="020F0502020204030204" pitchFamily="34" charset="0"/>
                <a:cs typeface="Times New Roman" panose="02020603050405020304" pitchFamily="18" charset="0"/>
              </a:rPr>
              <a:t>Are there distinct patterns in oropharyngeal cancer incidence based on racial demographics, and do certain racial groups exhibit higher or lower susceptibility?</a:t>
            </a:r>
            <a:endParaRPr lang="en-IN" sz="2000" b="1" kern="100" dirty="0">
              <a:effectLst/>
              <a:latin typeface="Georgia" panose="02040502050405020303" pitchFamily="18" charset="0"/>
              <a:ea typeface="Calibri" panose="020F0502020204030204" pitchFamily="34" charset="0"/>
              <a:cs typeface="Times New Roman" panose="02020603050405020304" pitchFamily="18" charset="0"/>
            </a:endParaRPr>
          </a:p>
          <a:p>
            <a:pPr marL="342900" lvl="0" indent="-342900" algn="just">
              <a:lnSpc>
                <a:spcPct val="200000"/>
              </a:lnSpc>
              <a:buFont typeface="Symbol" panose="05050102010706020507" pitchFamily="18" charset="2"/>
              <a:buChar char=""/>
            </a:pPr>
            <a:r>
              <a:rPr lang="en-IN" sz="2000" b="1" kern="100" dirty="0">
                <a:solidFill>
                  <a:srgbClr val="0F0F0F"/>
                </a:solidFill>
                <a:effectLst/>
                <a:latin typeface="Georgia" panose="02040502050405020303" pitchFamily="18" charset="0"/>
                <a:ea typeface="Calibri" panose="020F0502020204030204" pitchFamily="34" charset="0"/>
                <a:cs typeface="Times New Roman" panose="02020603050405020304" pitchFamily="18" charset="0"/>
              </a:rPr>
              <a:t>Does the geographical location play a role in the prevalence of oropharyngeal cancer, and are there specific states where the incidence is notably higher or lower?</a:t>
            </a:r>
            <a:endParaRPr lang="en-IN" sz="2000" b="1" kern="100" dirty="0">
              <a:effectLst/>
              <a:latin typeface="Georgia" panose="02040502050405020303" pitchFamily="18" charset="0"/>
              <a:ea typeface="Calibri" panose="020F0502020204030204" pitchFamily="34" charset="0"/>
              <a:cs typeface="Times New Roman" panose="02020603050405020304" pitchFamily="18" charset="0"/>
            </a:endParaRPr>
          </a:p>
          <a:p>
            <a:pPr algn="just">
              <a:lnSpc>
                <a:spcPct val="200000"/>
              </a:lnSpc>
            </a:pPr>
            <a:endParaRPr lang="en-IN" sz="2000" b="1" dirty="0">
              <a:latin typeface="Georgia" panose="02040502050405020303" pitchFamily="18" charset="0"/>
            </a:endParaRPr>
          </a:p>
        </p:txBody>
      </p:sp>
    </p:spTree>
    <p:extLst>
      <p:ext uri="{BB962C8B-B14F-4D97-AF65-F5344CB8AC3E}">
        <p14:creationId xmlns:p14="http://schemas.microsoft.com/office/powerpoint/2010/main" val="348945794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9DA3CBA-7C51-54D1-D10E-D091B55F794D}"/>
              </a:ext>
            </a:extLst>
          </p:cNvPr>
          <p:cNvSpPr>
            <a:spLocks noGrp="1"/>
          </p:cNvSpPr>
          <p:nvPr>
            <p:ph idx="1"/>
          </p:nvPr>
        </p:nvSpPr>
        <p:spPr>
          <a:xfrm>
            <a:off x="634482" y="1362270"/>
            <a:ext cx="10871718" cy="4856416"/>
          </a:xfrm>
        </p:spPr>
        <p:txBody>
          <a:bodyPr>
            <a:noAutofit/>
          </a:bodyPr>
          <a:lstStyle/>
          <a:p>
            <a:pPr marL="342900" lvl="0" indent="-342900" algn="just">
              <a:lnSpc>
                <a:spcPct val="200000"/>
              </a:lnSpc>
              <a:spcAft>
                <a:spcPts val="800"/>
              </a:spcAft>
              <a:buFont typeface="Symbol" panose="05050102010706020507" pitchFamily="18" charset="2"/>
              <a:buChar char=""/>
            </a:pPr>
            <a:r>
              <a:rPr lang="en-IN" sz="2000" b="1" kern="100" dirty="0">
                <a:solidFill>
                  <a:srgbClr val="0F0F0F"/>
                </a:solidFill>
                <a:effectLst/>
                <a:latin typeface="Georgia" panose="02040502050405020303" pitchFamily="18" charset="0"/>
                <a:ea typeface="Calibri" panose="020F0502020204030204" pitchFamily="34" charset="0"/>
                <a:cs typeface="Times New Roman" panose="02020603050405020304" pitchFamily="18" charset="0"/>
              </a:rPr>
              <a:t>Are there significant variations in the crude rate and age-adjusted rate of oropharyngeal cancer based on geographical location, and does this information provide additional insights into regional disparities?</a:t>
            </a:r>
          </a:p>
          <a:p>
            <a:pPr marL="342900" indent="-342900" algn="just">
              <a:lnSpc>
                <a:spcPct val="200000"/>
              </a:lnSpc>
              <a:spcAft>
                <a:spcPts val="800"/>
              </a:spcAft>
              <a:buFont typeface="Symbol" panose="05050102010706020507" pitchFamily="18" charset="2"/>
              <a:buChar char=""/>
            </a:pPr>
            <a:r>
              <a:rPr lang="en-IN" sz="2000" b="1" kern="100" dirty="0">
                <a:solidFill>
                  <a:srgbClr val="0F0F0F"/>
                </a:solidFill>
                <a:effectLst/>
                <a:latin typeface="Georgia" panose="02040502050405020303" pitchFamily="18" charset="0"/>
                <a:ea typeface="Calibri" panose="020F0502020204030204" pitchFamily="34" charset="0"/>
                <a:cs typeface="Times New Roman" panose="02020603050405020304" pitchFamily="18" charset="0"/>
              </a:rPr>
              <a:t>How do age-adjusted rates of oropharyngeal cancer compare to crude rates, and do they reveal different insights into the disease's prevalence?</a:t>
            </a:r>
          </a:p>
          <a:p>
            <a:pPr marL="342900" indent="-342900" algn="just">
              <a:lnSpc>
                <a:spcPct val="200000"/>
              </a:lnSpc>
              <a:spcAft>
                <a:spcPts val="800"/>
              </a:spcAft>
              <a:buFont typeface="Symbol" panose="05050102010706020507" pitchFamily="18" charset="2"/>
              <a:buChar char=""/>
            </a:pPr>
            <a:r>
              <a:rPr lang="en-IN" sz="2000" b="1" kern="100" dirty="0">
                <a:solidFill>
                  <a:srgbClr val="0F0F0F"/>
                </a:solidFill>
                <a:effectLst/>
                <a:latin typeface="Georgia" panose="02040502050405020303" pitchFamily="18" charset="0"/>
                <a:ea typeface="Calibri" panose="020F0502020204030204" pitchFamily="34" charset="0"/>
                <a:cs typeface="Times New Roman" panose="02020603050405020304" pitchFamily="18" charset="0"/>
              </a:rPr>
              <a:t>Does the incidence and mortality of oropharyngeal cancer differ significantly between genders, and are there any observable trends or disparities?</a:t>
            </a:r>
            <a:endParaRPr lang="en-IN" sz="2000" b="1" kern="100" dirty="0">
              <a:effectLst/>
              <a:latin typeface="Georgia" panose="02040502050405020303" pitchFamily="18" charset="0"/>
              <a:ea typeface="Calibri" panose="020F0502020204030204" pitchFamily="34" charset="0"/>
              <a:cs typeface="Times New Roman" panose="02020603050405020304" pitchFamily="18" charset="0"/>
            </a:endParaRPr>
          </a:p>
          <a:p>
            <a:pPr algn="just">
              <a:lnSpc>
                <a:spcPct val="200000"/>
              </a:lnSpc>
            </a:pPr>
            <a:endParaRPr lang="en-IN" sz="2000" b="1" dirty="0"/>
          </a:p>
        </p:txBody>
      </p:sp>
    </p:spTree>
    <p:extLst>
      <p:ext uri="{BB962C8B-B14F-4D97-AF65-F5344CB8AC3E}">
        <p14:creationId xmlns:p14="http://schemas.microsoft.com/office/powerpoint/2010/main" val="3786978201"/>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55D12B-6594-E97F-216A-3A86A2D12957}"/>
              </a:ext>
            </a:extLst>
          </p:cNvPr>
          <p:cNvSpPr>
            <a:spLocks noGrp="1"/>
          </p:cNvSpPr>
          <p:nvPr>
            <p:ph type="title"/>
          </p:nvPr>
        </p:nvSpPr>
        <p:spPr>
          <a:xfrm>
            <a:off x="3856045" y="867010"/>
            <a:ext cx="5292012" cy="1293028"/>
          </a:xfrm>
        </p:spPr>
        <p:txBody>
          <a:bodyPr>
            <a:normAutofit/>
          </a:bodyPr>
          <a:lstStyle/>
          <a:p>
            <a:r>
              <a:rPr lang="en-IN" sz="6000" b="1" cap="none"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Cooper Black" panose="0208090404030B020404" pitchFamily="18" charset="0"/>
              </a:rPr>
              <a:t>DATASETS</a:t>
            </a:r>
            <a:endParaRPr lang="en-IN" sz="6000" dirty="0">
              <a:latin typeface="Cooper Black" panose="0208090404030B020404" pitchFamily="18" charset="0"/>
            </a:endParaRPr>
          </a:p>
        </p:txBody>
      </p:sp>
      <p:pic>
        <p:nvPicPr>
          <p:cNvPr id="4" name="Picture 3">
            <a:extLst>
              <a:ext uri="{FF2B5EF4-FFF2-40B4-BE49-F238E27FC236}">
                <a16:creationId xmlns:a16="http://schemas.microsoft.com/office/drawing/2014/main" id="{242E7710-7683-4E92-4C78-209B1B284A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71041" y="2881025"/>
            <a:ext cx="3903792" cy="3566427"/>
          </a:xfrm>
          <a:prstGeom prst="rect">
            <a:avLst/>
          </a:prstGeom>
        </p:spPr>
      </p:pic>
    </p:spTree>
    <p:extLst>
      <p:ext uri="{BB962C8B-B14F-4D97-AF65-F5344CB8AC3E}">
        <p14:creationId xmlns:p14="http://schemas.microsoft.com/office/powerpoint/2010/main" val="289571937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167BFAD-A9CF-E19C-F611-0330DE1150B2}"/>
              </a:ext>
            </a:extLst>
          </p:cNvPr>
          <p:cNvSpPr>
            <a:spLocks noGrp="1"/>
          </p:cNvSpPr>
          <p:nvPr>
            <p:ph idx="1"/>
          </p:nvPr>
        </p:nvSpPr>
        <p:spPr>
          <a:xfrm>
            <a:off x="644072" y="1231184"/>
            <a:ext cx="11327363" cy="4097999"/>
          </a:xfrm>
        </p:spPr>
        <p:txBody>
          <a:bodyPr>
            <a:noAutofit/>
          </a:bodyPr>
          <a:lstStyle/>
          <a:p>
            <a:pPr>
              <a:lnSpc>
                <a:spcPct val="150000"/>
              </a:lnSpc>
            </a:pPr>
            <a:r>
              <a:rPr lang="en-US" sz="2000" b="1" dirty="0">
                <a:latin typeface="Georgia" panose="02040502050405020303" pitchFamily="18" charset="0"/>
              </a:rPr>
              <a:t>Temporal Span: </a:t>
            </a:r>
            <a:r>
              <a:rPr lang="en-US" sz="2000" dirty="0">
                <a:latin typeface="Georgia" panose="02040502050405020303" pitchFamily="18" charset="0"/>
              </a:rPr>
              <a:t>2011 - 2020</a:t>
            </a:r>
          </a:p>
          <a:p>
            <a:pPr>
              <a:lnSpc>
                <a:spcPct val="150000"/>
              </a:lnSpc>
            </a:pPr>
            <a:r>
              <a:rPr lang="en-US" sz="2000" b="1" dirty="0">
                <a:latin typeface="Georgia" panose="02040502050405020303" pitchFamily="18" charset="0"/>
              </a:rPr>
              <a:t>Data Source: </a:t>
            </a:r>
            <a:r>
              <a:rPr lang="en-US" sz="2000" dirty="0">
                <a:latin typeface="Georgia" panose="02040502050405020303" pitchFamily="18" charset="0"/>
              </a:rPr>
              <a:t>Centers for Disease Control and Prevention</a:t>
            </a:r>
          </a:p>
          <a:p>
            <a:pPr>
              <a:lnSpc>
                <a:spcPct val="150000"/>
              </a:lnSpc>
            </a:pPr>
            <a:r>
              <a:rPr lang="en-US" sz="2000" b="1" dirty="0">
                <a:latin typeface="Georgia" panose="02040502050405020303" pitchFamily="18" charset="0"/>
              </a:rPr>
              <a:t>Focus: </a:t>
            </a:r>
            <a:r>
              <a:rPr lang="en-US" sz="2000" dirty="0">
                <a:latin typeface="Georgia" panose="02040502050405020303" pitchFamily="18" charset="0"/>
              </a:rPr>
              <a:t>Oropharyngeal Cancers</a:t>
            </a:r>
          </a:p>
          <a:p>
            <a:pPr>
              <a:lnSpc>
                <a:spcPct val="150000"/>
              </a:lnSpc>
            </a:pPr>
            <a:r>
              <a:rPr lang="en-US" sz="2000" b="1" i="0" dirty="0">
                <a:effectLst/>
                <a:latin typeface="Georgia" panose="02040502050405020303" pitchFamily="18" charset="0"/>
              </a:rPr>
              <a:t>Participants:</a:t>
            </a:r>
            <a:r>
              <a:rPr lang="en-US" sz="2000" i="0" dirty="0">
                <a:solidFill>
                  <a:srgbClr val="0F0F0F"/>
                </a:solidFill>
                <a:effectLst/>
                <a:latin typeface="Georgia" panose="02040502050405020303" pitchFamily="18" charset="0"/>
              </a:rPr>
              <a:t> Robust dataset covering 52 states, representing 99% of the U.S. population</a:t>
            </a:r>
            <a:endParaRPr lang="en-US" sz="2000" dirty="0">
              <a:latin typeface="Georgia" panose="02040502050405020303" pitchFamily="18" charset="0"/>
            </a:endParaRPr>
          </a:p>
          <a:p>
            <a:pPr>
              <a:lnSpc>
                <a:spcPct val="150000"/>
              </a:lnSpc>
            </a:pPr>
            <a:r>
              <a:rPr lang="en-US" sz="2000" b="1" dirty="0">
                <a:latin typeface="Georgia" panose="02040502050405020303" pitchFamily="18" charset="0"/>
              </a:rPr>
              <a:t>Format: </a:t>
            </a:r>
            <a:r>
              <a:rPr lang="en-US" sz="2000" dirty="0">
                <a:latin typeface="Georgia" panose="02040502050405020303" pitchFamily="18" charset="0"/>
              </a:rPr>
              <a:t>Comma-Separated Excel Files</a:t>
            </a:r>
          </a:p>
          <a:p>
            <a:pPr algn="just">
              <a:lnSpc>
                <a:spcPct val="150000"/>
              </a:lnSpc>
            </a:pPr>
            <a:r>
              <a:rPr lang="en-US" sz="2000" b="1" dirty="0">
                <a:latin typeface="Georgia" panose="02040502050405020303" pitchFamily="18" charset="0"/>
              </a:rPr>
              <a:t>Variables: </a:t>
            </a:r>
          </a:p>
          <a:p>
            <a:pPr marL="0" indent="0">
              <a:lnSpc>
                <a:spcPct val="150000"/>
              </a:lnSpc>
              <a:buNone/>
            </a:pPr>
            <a:endParaRPr lang="en-US" sz="2000" dirty="0">
              <a:latin typeface="Georgia" panose="02040502050405020303" pitchFamily="18" charset="0"/>
            </a:endParaRPr>
          </a:p>
          <a:p>
            <a:pPr marL="0" indent="0">
              <a:lnSpc>
                <a:spcPct val="150000"/>
              </a:lnSpc>
              <a:buNone/>
            </a:pPr>
            <a:endParaRPr lang="en-US" sz="2000" dirty="0">
              <a:latin typeface="Georgia" panose="02040502050405020303" pitchFamily="18" charset="0"/>
            </a:endParaRPr>
          </a:p>
        </p:txBody>
      </p:sp>
      <p:sp>
        <p:nvSpPr>
          <p:cNvPr id="4" name="TextBox 3">
            <a:extLst>
              <a:ext uri="{FF2B5EF4-FFF2-40B4-BE49-F238E27FC236}">
                <a16:creationId xmlns:a16="http://schemas.microsoft.com/office/drawing/2014/main" id="{1D3C9E04-1A43-00D6-FFBF-458794D669E5}"/>
              </a:ext>
            </a:extLst>
          </p:cNvPr>
          <p:cNvSpPr txBox="1"/>
          <p:nvPr/>
        </p:nvSpPr>
        <p:spPr>
          <a:xfrm>
            <a:off x="2895602" y="6316825"/>
            <a:ext cx="6824304" cy="738664"/>
          </a:xfrm>
          <a:prstGeom prst="rect">
            <a:avLst/>
          </a:prstGeom>
          <a:noFill/>
        </p:spPr>
        <p:txBody>
          <a:bodyPr wrap="none" rtlCol="0">
            <a:spAutoFit/>
          </a:bodyPr>
          <a:lstStyle/>
          <a:p>
            <a:pPr marL="0" lvl="0" indent="0" algn="ctr">
              <a:buNone/>
            </a:pPr>
            <a:r>
              <a:rPr lang="en-IN" sz="1400" dirty="0" err="1">
                <a:solidFill>
                  <a:schemeClr val="tx1">
                    <a:lumMod val="95000"/>
                    <a:lumOff val="5000"/>
                  </a:schemeClr>
                </a:solidFill>
                <a:effectLst/>
                <a:latin typeface="Georgia" panose="02040502050405020303" pitchFamily="18" charset="0"/>
                <a:ea typeface="Times New Roman" panose="02020603050405020304" pitchFamily="18" charset="0"/>
                <a:cs typeface="Arial" panose="020B0604020202020204" pitchFamily="34" charset="0"/>
              </a:rPr>
              <a:t>Centers</a:t>
            </a:r>
            <a:r>
              <a:rPr lang="en-IN" sz="1400" dirty="0">
                <a:solidFill>
                  <a:schemeClr val="tx1">
                    <a:lumMod val="95000"/>
                    <a:lumOff val="5000"/>
                  </a:schemeClr>
                </a:solidFill>
                <a:effectLst/>
                <a:latin typeface="Georgia" panose="02040502050405020303" pitchFamily="18" charset="0"/>
                <a:ea typeface="Times New Roman" panose="02020603050405020304" pitchFamily="18" charset="0"/>
                <a:cs typeface="Arial" panose="020B0604020202020204" pitchFamily="34" charset="0"/>
              </a:rPr>
              <a:t> for Disease Control and Prevention. (2023, June 13). </a:t>
            </a:r>
            <a:r>
              <a:rPr lang="en-IN" sz="1400" i="1" dirty="0">
                <a:solidFill>
                  <a:schemeClr val="tx1">
                    <a:lumMod val="95000"/>
                    <a:lumOff val="5000"/>
                  </a:schemeClr>
                </a:solidFill>
                <a:effectLst/>
                <a:latin typeface="Georgia" panose="02040502050405020303" pitchFamily="18" charset="0"/>
                <a:ea typeface="Times New Roman" panose="02020603050405020304" pitchFamily="18" charset="0"/>
                <a:cs typeface="Arial" panose="020B0604020202020204" pitchFamily="34" charset="0"/>
              </a:rPr>
              <a:t>United States  </a:t>
            </a:r>
            <a:endParaRPr lang="en-IN" sz="1400" dirty="0">
              <a:solidFill>
                <a:schemeClr val="tx1">
                  <a:lumMod val="95000"/>
                  <a:lumOff val="5000"/>
                </a:schemeClr>
              </a:solidFill>
              <a:effectLst/>
              <a:latin typeface="Georgia" panose="02040502050405020303" pitchFamily="18" charset="0"/>
              <a:ea typeface="Times New Roman" panose="02020603050405020304" pitchFamily="18" charset="0"/>
              <a:cs typeface="Arial" panose="020B0604020202020204" pitchFamily="34" charset="0"/>
            </a:endParaRPr>
          </a:p>
          <a:p>
            <a:pPr marL="0" indent="0" algn="ctr">
              <a:buNone/>
            </a:pPr>
            <a:r>
              <a:rPr lang="en-IN" sz="1400" dirty="0">
                <a:solidFill>
                  <a:schemeClr val="tx1">
                    <a:lumMod val="95000"/>
                    <a:lumOff val="5000"/>
                  </a:schemeClr>
                </a:solidFill>
                <a:effectLst/>
                <a:latin typeface="Georgia" panose="02040502050405020303" pitchFamily="18" charset="0"/>
                <a:ea typeface="Calibri" panose="020F0502020204030204" pitchFamily="34" charset="0"/>
                <a:cs typeface="Arial" panose="020B0604020202020204" pitchFamily="34" charset="0"/>
              </a:rPr>
              <a:t>       </a:t>
            </a:r>
            <a:r>
              <a:rPr lang="en-IN" sz="1400" i="1" dirty="0">
                <a:solidFill>
                  <a:schemeClr val="tx1">
                    <a:lumMod val="95000"/>
                    <a:lumOff val="5000"/>
                  </a:schemeClr>
                </a:solidFill>
                <a:effectLst/>
                <a:latin typeface="Georgia" panose="02040502050405020303" pitchFamily="18" charset="0"/>
                <a:ea typeface="Calibri" panose="020F0502020204030204" pitchFamily="34" charset="0"/>
                <a:cs typeface="Arial" panose="020B0604020202020204" pitchFamily="34" charset="0"/>
              </a:rPr>
              <a:t>Cancer Statistics</a:t>
            </a:r>
            <a:r>
              <a:rPr lang="en-IN" sz="1400" dirty="0">
                <a:solidFill>
                  <a:schemeClr val="tx1">
                    <a:lumMod val="95000"/>
                    <a:lumOff val="5000"/>
                  </a:schemeClr>
                </a:solidFill>
                <a:effectLst/>
                <a:latin typeface="Georgia" panose="02040502050405020303" pitchFamily="18" charset="0"/>
                <a:ea typeface="Calibri" panose="020F0502020204030204" pitchFamily="34" charset="0"/>
                <a:cs typeface="Arial" panose="020B0604020202020204" pitchFamily="34" charset="0"/>
              </a:rPr>
              <a:t>. </a:t>
            </a:r>
            <a:r>
              <a:rPr lang="en-IN" sz="1400" dirty="0" err="1">
                <a:solidFill>
                  <a:schemeClr val="tx1">
                    <a:lumMod val="95000"/>
                    <a:lumOff val="5000"/>
                  </a:schemeClr>
                </a:solidFill>
                <a:effectLst/>
                <a:latin typeface="Georgia" panose="02040502050405020303" pitchFamily="18" charset="0"/>
                <a:ea typeface="Calibri" panose="020F0502020204030204" pitchFamily="34" charset="0"/>
                <a:cs typeface="Arial" panose="020B0604020202020204" pitchFamily="34" charset="0"/>
              </a:rPr>
              <a:t>Centers</a:t>
            </a:r>
            <a:r>
              <a:rPr lang="en-IN" sz="1400" dirty="0">
                <a:solidFill>
                  <a:schemeClr val="tx1">
                    <a:lumMod val="95000"/>
                    <a:lumOff val="5000"/>
                  </a:schemeClr>
                </a:solidFill>
                <a:effectLst/>
                <a:latin typeface="Georgia" panose="02040502050405020303" pitchFamily="18" charset="0"/>
                <a:ea typeface="Calibri" panose="020F0502020204030204" pitchFamily="34" charset="0"/>
                <a:cs typeface="Arial" panose="020B0604020202020204" pitchFamily="34" charset="0"/>
              </a:rPr>
              <a:t> for Disease Control and Prevention. </a:t>
            </a:r>
            <a:endParaRPr lang="en-IN" sz="1400" b="1" dirty="0">
              <a:solidFill>
                <a:schemeClr val="tx1">
                  <a:lumMod val="95000"/>
                  <a:lumOff val="5000"/>
                </a:schemeClr>
              </a:solidFill>
              <a:latin typeface="Georgia" panose="02040502050405020303" pitchFamily="18" charset="0"/>
              <a:cs typeface="Arial" panose="020B0604020202020204" pitchFamily="34" charset="0"/>
            </a:endParaRPr>
          </a:p>
          <a:p>
            <a:endParaRPr lang="en-IN" sz="1400" dirty="0">
              <a:latin typeface="Georgia" panose="02040502050405020303" pitchFamily="18" charset="0"/>
            </a:endParaRPr>
          </a:p>
        </p:txBody>
      </p:sp>
      <p:sp>
        <p:nvSpPr>
          <p:cNvPr id="5" name="TextBox 4">
            <a:extLst>
              <a:ext uri="{FF2B5EF4-FFF2-40B4-BE49-F238E27FC236}">
                <a16:creationId xmlns:a16="http://schemas.microsoft.com/office/drawing/2014/main" id="{7816D1BD-DABD-F94A-ED51-5EAC83E8F1F2}"/>
              </a:ext>
            </a:extLst>
          </p:cNvPr>
          <p:cNvSpPr txBox="1"/>
          <p:nvPr/>
        </p:nvSpPr>
        <p:spPr>
          <a:xfrm>
            <a:off x="2618791" y="4156875"/>
            <a:ext cx="8481527" cy="2344616"/>
          </a:xfrm>
          <a:prstGeom prst="rect">
            <a:avLst/>
          </a:prstGeom>
          <a:noFill/>
        </p:spPr>
        <p:txBody>
          <a:bodyPr wrap="square" numCol="3" rtlCol="0">
            <a:spAutoFit/>
          </a:bodyPr>
          <a:lstStyle/>
          <a:p>
            <a:pPr marL="457200" indent="-457200">
              <a:lnSpc>
                <a:spcPct val="150000"/>
              </a:lnSpc>
              <a:buFont typeface="+mj-lt"/>
              <a:buAutoNum type="alphaLcPeriod"/>
            </a:pPr>
            <a:r>
              <a:rPr lang="en-US" sz="2000" dirty="0">
                <a:latin typeface="Georgia" panose="02040502050405020303" pitchFamily="18" charset="0"/>
              </a:rPr>
              <a:t>Age</a:t>
            </a:r>
          </a:p>
          <a:p>
            <a:pPr marL="457200" indent="-457200">
              <a:lnSpc>
                <a:spcPct val="150000"/>
              </a:lnSpc>
              <a:buFont typeface="+mj-lt"/>
              <a:buAutoNum type="alphaLcPeriod"/>
            </a:pPr>
            <a:r>
              <a:rPr lang="en-US" sz="2000" dirty="0">
                <a:latin typeface="Georgia" panose="02040502050405020303" pitchFamily="18" charset="0"/>
              </a:rPr>
              <a:t>Gender</a:t>
            </a:r>
          </a:p>
          <a:p>
            <a:pPr marL="457200" indent="-457200">
              <a:lnSpc>
                <a:spcPct val="150000"/>
              </a:lnSpc>
              <a:buFont typeface="+mj-lt"/>
              <a:buAutoNum type="alphaLcPeriod"/>
            </a:pPr>
            <a:r>
              <a:rPr lang="en-US" sz="2000" dirty="0">
                <a:latin typeface="Georgia" panose="02040502050405020303" pitchFamily="18" charset="0"/>
              </a:rPr>
              <a:t>Event Type</a:t>
            </a:r>
          </a:p>
          <a:p>
            <a:pPr marL="457200" indent="-457200">
              <a:lnSpc>
                <a:spcPct val="150000"/>
              </a:lnSpc>
              <a:buFont typeface="+mj-lt"/>
              <a:buAutoNum type="alphaLcPeriod"/>
            </a:pPr>
            <a:r>
              <a:rPr lang="en-US" sz="2000" dirty="0">
                <a:latin typeface="Georgia" panose="02040502050405020303" pitchFamily="18" charset="0"/>
              </a:rPr>
              <a:t>Race</a:t>
            </a:r>
          </a:p>
          <a:p>
            <a:pPr marL="457200" indent="-457200">
              <a:lnSpc>
                <a:spcPct val="150000"/>
              </a:lnSpc>
              <a:buFont typeface="+mj-lt"/>
              <a:buAutoNum type="alphaLcPeriod"/>
            </a:pPr>
            <a:endParaRPr lang="en-US" sz="2000" dirty="0">
              <a:latin typeface="Georgia" panose="02040502050405020303" pitchFamily="18" charset="0"/>
            </a:endParaRPr>
          </a:p>
          <a:p>
            <a:pPr marL="457200" indent="-457200">
              <a:lnSpc>
                <a:spcPct val="150000"/>
              </a:lnSpc>
              <a:buFont typeface="+mj-lt"/>
              <a:buAutoNum type="alphaLcPeriod"/>
            </a:pPr>
            <a:r>
              <a:rPr lang="en-US" sz="2000" dirty="0">
                <a:latin typeface="Georgia" panose="02040502050405020303" pitchFamily="18" charset="0"/>
              </a:rPr>
              <a:t>Year</a:t>
            </a:r>
          </a:p>
          <a:p>
            <a:pPr marL="457200" indent="-457200">
              <a:lnSpc>
                <a:spcPct val="150000"/>
              </a:lnSpc>
              <a:buFont typeface="+mj-lt"/>
              <a:buAutoNum type="alphaLcPeriod"/>
            </a:pPr>
            <a:r>
              <a:rPr lang="en-US" sz="2000" dirty="0">
                <a:latin typeface="Georgia" panose="02040502050405020303" pitchFamily="18" charset="0"/>
              </a:rPr>
              <a:t>Geographical Location</a:t>
            </a:r>
          </a:p>
          <a:p>
            <a:pPr marL="457200" indent="-457200">
              <a:lnSpc>
                <a:spcPct val="150000"/>
              </a:lnSpc>
              <a:buFont typeface="+mj-lt"/>
              <a:buAutoNum type="alphaLcPeriod"/>
            </a:pPr>
            <a:r>
              <a:rPr lang="en-US" sz="2000" dirty="0">
                <a:latin typeface="Georgia" panose="02040502050405020303" pitchFamily="18" charset="0"/>
              </a:rPr>
              <a:t>Population</a:t>
            </a:r>
          </a:p>
          <a:p>
            <a:pPr marL="457200" indent="-457200">
              <a:lnSpc>
                <a:spcPct val="150000"/>
              </a:lnSpc>
              <a:buFont typeface="+mj-lt"/>
              <a:buAutoNum type="alphaLcPeriod"/>
            </a:pPr>
            <a:endParaRPr lang="en-US" sz="2000" dirty="0">
              <a:latin typeface="Georgia" panose="02040502050405020303" pitchFamily="18" charset="0"/>
            </a:endParaRPr>
          </a:p>
          <a:p>
            <a:pPr marL="457200" indent="-457200">
              <a:lnSpc>
                <a:spcPct val="150000"/>
              </a:lnSpc>
              <a:buFont typeface="+mj-lt"/>
              <a:buAutoNum type="alphaLcPeriod"/>
            </a:pPr>
            <a:r>
              <a:rPr lang="en-US" sz="2000" dirty="0">
                <a:latin typeface="Georgia" panose="02040502050405020303" pitchFamily="18" charset="0"/>
              </a:rPr>
              <a:t>Age-Adjusted Rate</a:t>
            </a:r>
          </a:p>
          <a:p>
            <a:pPr marL="457200" indent="-457200">
              <a:lnSpc>
                <a:spcPct val="150000"/>
              </a:lnSpc>
              <a:buFont typeface="+mj-lt"/>
              <a:buAutoNum type="alphaLcPeriod"/>
            </a:pPr>
            <a:r>
              <a:rPr lang="en-US" sz="2000" dirty="0">
                <a:latin typeface="Georgia" panose="02040502050405020303" pitchFamily="18" charset="0"/>
              </a:rPr>
              <a:t>Crude Rate</a:t>
            </a:r>
          </a:p>
          <a:p>
            <a:pPr>
              <a:lnSpc>
                <a:spcPct val="150000"/>
              </a:lnSpc>
            </a:pPr>
            <a:endParaRPr lang="en-IN" sz="2000" dirty="0">
              <a:latin typeface="Georgia" panose="02040502050405020303" pitchFamily="18" charset="0"/>
            </a:endParaRPr>
          </a:p>
        </p:txBody>
      </p:sp>
    </p:spTree>
    <p:extLst>
      <p:ext uri="{BB962C8B-B14F-4D97-AF65-F5344CB8AC3E}">
        <p14:creationId xmlns:p14="http://schemas.microsoft.com/office/powerpoint/2010/main" val="2654859785"/>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C0114-0D81-800B-8BCE-BE8612F85F4E}"/>
              </a:ext>
            </a:extLst>
          </p:cNvPr>
          <p:cNvSpPr>
            <a:spLocks noGrp="1"/>
          </p:cNvSpPr>
          <p:nvPr>
            <p:ph type="title"/>
          </p:nvPr>
        </p:nvSpPr>
        <p:spPr>
          <a:xfrm>
            <a:off x="1474237" y="1884785"/>
            <a:ext cx="9621416" cy="1992086"/>
          </a:xfrm>
          <a:ln>
            <a:solidFill>
              <a:schemeClr val="bg1"/>
            </a:solidFill>
          </a:ln>
        </p:spPr>
        <p:style>
          <a:lnRef idx="2">
            <a:schemeClr val="accent4"/>
          </a:lnRef>
          <a:fillRef idx="1">
            <a:schemeClr val="lt1"/>
          </a:fillRef>
          <a:effectRef idx="0">
            <a:schemeClr val="accent4"/>
          </a:effectRef>
          <a:fontRef idx="minor">
            <a:schemeClr val="dk1"/>
          </a:fontRef>
        </p:style>
        <p:txBody>
          <a:bodyPr>
            <a:prstTxWarp prst="textChevron">
              <a:avLst>
                <a:gd name="adj" fmla="val 20785"/>
              </a:avLst>
            </a:prstTxWarp>
            <a:normAutofit/>
            <a:scene3d>
              <a:camera prst="orthographicFront"/>
              <a:lightRig rig="threePt" dir="t"/>
            </a:scene3d>
            <a:sp3d extrusionH="57150">
              <a:bevelT w="38100" h="38100"/>
            </a:sp3d>
          </a:bodyPr>
          <a:lstStyle/>
          <a:p>
            <a:r>
              <a:rPr lang="en-IN" sz="6000" b="1" dirty="0">
                <a:solidFill>
                  <a:srgbClr val="002060"/>
                </a:solidFill>
                <a:effectLst>
                  <a:glow rad="63500">
                    <a:schemeClr val="accent1">
                      <a:satMod val="175000"/>
                      <a:alpha val="40000"/>
                    </a:schemeClr>
                  </a:glow>
                </a:effectLst>
                <a:latin typeface="Georgia" panose="02040502050405020303" pitchFamily="18" charset="0"/>
              </a:rPr>
              <a:t>TABLEAU STORY</a:t>
            </a:r>
          </a:p>
        </p:txBody>
      </p:sp>
    </p:spTree>
    <p:extLst>
      <p:ext uri="{BB962C8B-B14F-4D97-AF65-F5344CB8AC3E}">
        <p14:creationId xmlns:p14="http://schemas.microsoft.com/office/powerpoint/2010/main" val="19190795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4FB70CF-9A3E-404A-B6D1-BD296926D739}"/>
              </a:ext>
            </a:extLst>
          </p:cNvPr>
          <p:cNvPicPr>
            <a:picLocks noChangeAspect="1"/>
          </p:cNvPicPr>
          <p:nvPr/>
        </p:nvPicPr>
        <p:blipFill>
          <a:blip r:embed="rId2"/>
          <a:stretch>
            <a:fillRect/>
          </a:stretch>
        </p:blipFill>
        <p:spPr>
          <a:xfrm>
            <a:off x="0" y="0"/>
            <a:ext cx="12192000" cy="6857999"/>
          </a:xfrm>
          <a:prstGeom prst="rect">
            <a:avLst/>
          </a:prstGeom>
        </p:spPr>
      </p:pic>
    </p:spTree>
    <p:extLst>
      <p:ext uri="{BB962C8B-B14F-4D97-AF65-F5344CB8AC3E}">
        <p14:creationId xmlns:p14="http://schemas.microsoft.com/office/powerpoint/2010/main" val="12363574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D1845E8-78B5-0861-83A2-64B7FFA36811}"/>
              </a:ext>
            </a:extLst>
          </p:cNvPr>
          <p:cNvPicPr>
            <a:picLocks noChangeAspect="1"/>
          </p:cNvPicPr>
          <p:nvPr/>
        </p:nvPicPr>
        <p:blipFill>
          <a:blip r:embed="rId2"/>
          <a:stretch>
            <a:fillRect/>
          </a:stretch>
        </p:blipFill>
        <p:spPr>
          <a:xfrm>
            <a:off x="0" y="0"/>
            <a:ext cx="12192000" cy="6708710"/>
          </a:xfrm>
          <a:prstGeom prst="rect">
            <a:avLst/>
          </a:prstGeom>
        </p:spPr>
      </p:pic>
    </p:spTree>
    <p:extLst>
      <p:ext uri="{BB962C8B-B14F-4D97-AF65-F5344CB8AC3E}">
        <p14:creationId xmlns:p14="http://schemas.microsoft.com/office/powerpoint/2010/main" val="25154939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5CCE9D7-645F-085C-CF7D-FBFC67FE38CB}"/>
              </a:ext>
            </a:extLst>
          </p:cNvPr>
          <p:cNvPicPr>
            <a:picLocks noChangeAspect="1"/>
          </p:cNvPicPr>
          <p:nvPr/>
        </p:nvPicPr>
        <p:blipFill>
          <a:blip r:embed="rId2"/>
          <a:stretch>
            <a:fillRect/>
          </a:stretch>
        </p:blipFill>
        <p:spPr>
          <a:xfrm>
            <a:off x="0" y="289248"/>
            <a:ext cx="12192000" cy="6568751"/>
          </a:xfrm>
          <a:prstGeom prst="rect">
            <a:avLst/>
          </a:prstGeom>
        </p:spPr>
      </p:pic>
    </p:spTree>
    <p:extLst>
      <p:ext uri="{BB962C8B-B14F-4D97-AF65-F5344CB8AC3E}">
        <p14:creationId xmlns:p14="http://schemas.microsoft.com/office/powerpoint/2010/main" val="25667282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395C208-61BA-F311-76C3-3E2C7A6C7460}"/>
              </a:ext>
            </a:extLst>
          </p:cNvPr>
          <p:cNvPicPr>
            <a:picLocks noChangeAspect="1"/>
          </p:cNvPicPr>
          <p:nvPr/>
        </p:nvPicPr>
        <p:blipFill>
          <a:blip r:embed="rId2"/>
          <a:stretch>
            <a:fillRect/>
          </a:stretch>
        </p:blipFill>
        <p:spPr>
          <a:xfrm>
            <a:off x="0" y="603806"/>
            <a:ext cx="12192000" cy="6254194"/>
          </a:xfrm>
          <a:prstGeom prst="rect">
            <a:avLst/>
          </a:prstGeom>
        </p:spPr>
      </p:pic>
    </p:spTree>
    <p:extLst>
      <p:ext uri="{BB962C8B-B14F-4D97-AF65-F5344CB8AC3E}">
        <p14:creationId xmlns:p14="http://schemas.microsoft.com/office/powerpoint/2010/main" val="21956120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1CA7D29-048B-03B9-7378-18D970787E5D}"/>
              </a:ext>
            </a:extLst>
          </p:cNvPr>
          <p:cNvPicPr>
            <a:picLocks noChangeAspect="1"/>
          </p:cNvPicPr>
          <p:nvPr/>
        </p:nvPicPr>
        <p:blipFill>
          <a:blip r:embed="rId2"/>
          <a:stretch>
            <a:fillRect/>
          </a:stretch>
        </p:blipFill>
        <p:spPr>
          <a:xfrm>
            <a:off x="0" y="544942"/>
            <a:ext cx="12192000" cy="6313058"/>
          </a:xfrm>
          <a:prstGeom prst="rect">
            <a:avLst/>
          </a:prstGeom>
        </p:spPr>
      </p:pic>
    </p:spTree>
    <p:extLst>
      <p:ext uri="{BB962C8B-B14F-4D97-AF65-F5344CB8AC3E}">
        <p14:creationId xmlns:p14="http://schemas.microsoft.com/office/powerpoint/2010/main" val="9272433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0B9A4DE4-4A9D-CCB9-4152-96CE571849F7}"/>
              </a:ext>
            </a:extLst>
          </p:cNvPr>
          <p:cNvGrpSpPr/>
          <p:nvPr/>
        </p:nvGrpSpPr>
        <p:grpSpPr>
          <a:xfrm>
            <a:off x="5322149" y="1135238"/>
            <a:ext cx="5650650" cy="622988"/>
            <a:chOff x="5322149" y="1135238"/>
            <a:chExt cx="5650650" cy="622988"/>
          </a:xfrm>
        </p:grpSpPr>
        <p:sp>
          <p:nvSpPr>
            <p:cNvPr id="6" name="Freeform: Shape 5">
              <a:extLst>
                <a:ext uri="{FF2B5EF4-FFF2-40B4-BE49-F238E27FC236}">
                  <a16:creationId xmlns:a16="http://schemas.microsoft.com/office/drawing/2014/main" id="{859D4ED5-1F32-DEB6-8518-51DDA0517862}"/>
                </a:ext>
              </a:extLst>
            </p:cNvPr>
            <p:cNvSpPr/>
            <p:nvPr/>
          </p:nvSpPr>
          <p:spPr>
            <a:xfrm>
              <a:off x="5621814" y="1197537"/>
              <a:ext cx="5350985" cy="498390"/>
            </a:xfrm>
            <a:custGeom>
              <a:avLst/>
              <a:gdLst>
                <a:gd name="connsiteX0" fmla="*/ 0 w 6036534"/>
                <a:gd name="connsiteY0" fmla="*/ 0 h 540892"/>
                <a:gd name="connsiteX1" fmla="*/ 6036534 w 6036534"/>
                <a:gd name="connsiteY1" fmla="*/ 0 h 540892"/>
                <a:gd name="connsiteX2" fmla="*/ 6036534 w 6036534"/>
                <a:gd name="connsiteY2" fmla="*/ 540892 h 540892"/>
                <a:gd name="connsiteX3" fmla="*/ 0 w 6036534"/>
                <a:gd name="connsiteY3" fmla="*/ 540892 h 540892"/>
                <a:gd name="connsiteX4" fmla="*/ 0 w 6036534"/>
                <a:gd name="connsiteY4" fmla="*/ 0 h 5408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36534" h="540892">
                  <a:moveTo>
                    <a:pt x="0" y="0"/>
                  </a:moveTo>
                  <a:lnTo>
                    <a:pt x="6036534" y="0"/>
                  </a:lnTo>
                  <a:lnTo>
                    <a:pt x="6036534" y="540892"/>
                  </a:lnTo>
                  <a:lnTo>
                    <a:pt x="0" y="540892"/>
                  </a:lnTo>
                  <a:lnTo>
                    <a:pt x="0" y="0"/>
                  </a:lnTo>
                  <a:close/>
                </a:path>
              </a:pathLst>
            </a:cu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rgbClr r="0" g="0" b="0"/>
            </a:lnRef>
            <a:fillRef idx="1">
              <a:schemeClr val="accent2">
                <a:hueOff val="0"/>
                <a:satOff val="0"/>
                <a:lumOff val="0"/>
                <a:alphaOff val="0"/>
              </a:schemeClr>
            </a:fillRef>
            <a:effectRef idx="0">
              <a:scrgbClr r="0" g="0" b="0"/>
            </a:effectRef>
            <a:fontRef idx="minor">
              <a:schemeClr val="lt1"/>
            </a:fontRef>
          </p:style>
          <p:txBody>
            <a:bodyPr spcFirstLastPara="0" vert="horz" wrap="square" lIns="429333" tIns="71120" rIns="71120" bIns="71120" numCol="1" spcCol="1270" anchor="ctr" anchorCtr="0">
              <a:noAutofit/>
            </a:bodyPr>
            <a:lstStyle/>
            <a:p>
              <a:pPr marL="0" lvl="0" indent="0" algn="l" defTabSz="1244600">
                <a:lnSpc>
                  <a:spcPct val="90000"/>
                </a:lnSpc>
                <a:spcBef>
                  <a:spcPct val="0"/>
                </a:spcBef>
                <a:spcAft>
                  <a:spcPct val="35000"/>
                </a:spcAft>
                <a:buNone/>
              </a:pPr>
              <a:r>
                <a:rPr lang="en-IN" sz="2800" b="1" kern="1200" dirty="0">
                  <a:latin typeface="Lucida Calligraphy" panose="03010101010101010101" pitchFamily="66" charset="0"/>
                </a:rPr>
                <a:t>Introduction</a:t>
              </a:r>
            </a:p>
          </p:txBody>
        </p:sp>
        <p:sp>
          <p:nvSpPr>
            <p:cNvPr id="7" name="Oval 6">
              <a:extLst>
                <a:ext uri="{FF2B5EF4-FFF2-40B4-BE49-F238E27FC236}">
                  <a16:creationId xmlns:a16="http://schemas.microsoft.com/office/drawing/2014/main" id="{1926BF5F-5421-EFFC-836E-A59298A06B14}"/>
                </a:ext>
              </a:extLst>
            </p:cNvPr>
            <p:cNvSpPr/>
            <p:nvPr/>
          </p:nvSpPr>
          <p:spPr>
            <a:xfrm>
              <a:off x="5322149" y="1135238"/>
              <a:ext cx="599331" cy="622988"/>
            </a:xfrm>
            <a:prstGeom prst="ellipse">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rgbClr r="0" g="0" b="0"/>
            </a:lnRef>
            <a:fillRef idx="1">
              <a:schemeClr val="lt1">
                <a:hueOff val="0"/>
                <a:satOff val="0"/>
                <a:lumOff val="0"/>
                <a:alphaOff val="0"/>
              </a:schemeClr>
            </a:fillRef>
            <a:effectRef idx="0">
              <a:scrgbClr r="0" g="0" b="0"/>
            </a:effectRef>
            <a:fontRef idx="minor">
              <a:schemeClr val="dk1">
                <a:hueOff val="0"/>
                <a:satOff val="0"/>
                <a:lumOff val="0"/>
                <a:alphaOff val="0"/>
              </a:schemeClr>
            </a:fontRef>
          </p:style>
          <p:txBody>
            <a:bodyPr/>
            <a:lstStyle/>
            <a:p>
              <a:endParaRPr lang="en-IN"/>
            </a:p>
          </p:txBody>
        </p:sp>
      </p:grpSp>
      <p:sp>
        <p:nvSpPr>
          <p:cNvPr id="5" name="Block Arc 4">
            <a:extLst>
              <a:ext uri="{FF2B5EF4-FFF2-40B4-BE49-F238E27FC236}">
                <a16:creationId xmlns:a16="http://schemas.microsoft.com/office/drawing/2014/main" id="{98A4E416-6540-5ED7-86C8-D6FE7653BC75}"/>
              </a:ext>
            </a:extLst>
          </p:cNvPr>
          <p:cNvSpPr/>
          <p:nvPr/>
        </p:nvSpPr>
        <p:spPr>
          <a:xfrm>
            <a:off x="-709126" y="0"/>
            <a:ext cx="7100255" cy="7380514"/>
          </a:xfrm>
          <a:prstGeom prst="blockArc">
            <a:avLst>
              <a:gd name="adj1" fmla="val 18900000"/>
              <a:gd name="adj2" fmla="val 2700000"/>
              <a:gd name="adj3" fmla="val 270"/>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rgbClr r="0" g="0" b="0"/>
          </a:lnRef>
          <a:fillRef idx="0">
            <a:schemeClr val="accent3">
              <a:tint val="90000"/>
              <a:hueOff val="0"/>
              <a:satOff val="0"/>
              <a:lumOff val="0"/>
              <a:alphaOff val="0"/>
            </a:schemeClr>
          </a:fillRef>
          <a:effectRef idx="0">
            <a:scrgbClr r="0" g="0" b="0"/>
          </a:effectRef>
          <a:fontRef idx="minor">
            <a:schemeClr val="tx1">
              <a:hueOff val="0"/>
              <a:satOff val="0"/>
              <a:lumOff val="0"/>
              <a:alphaOff val="0"/>
            </a:schemeClr>
          </a:fontRef>
        </p:style>
        <p:txBody>
          <a:bodyPr/>
          <a:lstStyle/>
          <a:p>
            <a:endParaRPr lang="en-IN"/>
          </a:p>
        </p:txBody>
      </p:sp>
      <p:grpSp>
        <p:nvGrpSpPr>
          <p:cNvPr id="24" name="Group 23">
            <a:extLst>
              <a:ext uri="{FF2B5EF4-FFF2-40B4-BE49-F238E27FC236}">
                <a16:creationId xmlns:a16="http://schemas.microsoft.com/office/drawing/2014/main" id="{2E3A7EA4-A56B-6DE5-779C-F15A1E52BED7}"/>
              </a:ext>
            </a:extLst>
          </p:cNvPr>
          <p:cNvGrpSpPr/>
          <p:nvPr/>
        </p:nvGrpSpPr>
        <p:grpSpPr>
          <a:xfrm>
            <a:off x="5756348" y="1883262"/>
            <a:ext cx="5216452" cy="622988"/>
            <a:chOff x="5756348" y="1883262"/>
            <a:chExt cx="5216452" cy="622988"/>
          </a:xfrm>
        </p:grpSpPr>
        <p:sp>
          <p:nvSpPr>
            <p:cNvPr id="8" name="Freeform: Shape 7">
              <a:extLst>
                <a:ext uri="{FF2B5EF4-FFF2-40B4-BE49-F238E27FC236}">
                  <a16:creationId xmlns:a16="http://schemas.microsoft.com/office/drawing/2014/main" id="{E21B6C4C-8DD1-D40E-81D8-CF0186D9D5DD}"/>
                </a:ext>
              </a:extLst>
            </p:cNvPr>
            <p:cNvSpPr/>
            <p:nvPr/>
          </p:nvSpPr>
          <p:spPr>
            <a:xfrm>
              <a:off x="6056014" y="1945561"/>
              <a:ext cx="4916786" cy="498390"/>
            </a:xfrm>
            <a:custGeom>
              <a:avLst/>
              <a:gdLst>
                <a:gd name="connsiteX0" fmla="*/ 0 w 5546707"/>
                <a:gd name="connsiteY0" fmla="*/ 0 h 540892"/>
                <a:gd name="connsiteX1" fmla="*/ 5546707 w 5546707"/>
                <a:gd name="connsiteY1" fmla="*/ 0 h 540892"/>
                <a:gd name="connsiteX2" fmla="*/ 5546707 w 5546707"/>
                <a:gd name="connsiteY2" fmla="*/ 540892 h 540892"/>
                <a:gd name="connsiteX3" fmla="*/ 0 w 5546707"/>
                <a:gd name="connsiteY3" fmla="*/ 540892 h 540892"/>
                <a:gd name="connsiteX4" fmla="*/ 0 w 5546707"/>
                <a:gd name="connsiteY4" fmla="*/ 0 h 5408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46707" h="540892">
                  <a:moveTo>
                    <a:pt x="0" y="0"/>
                  </a:moveTo>
                  <a:lnTo>
                    <a:pt x="5546707" y="0"/>
                  </a:lnTo>
                  <a:lnTo>
                    <a:pt x="5546707" y="540892"/>
                  </a:lnTo>
                  <a:lnTo>
                    <a:pt x="0" y="540892"/>
                  </a:lnTo>
                  <a:lnTo>
                    <a:pt x="0" y="0"/>
                  </a:lnTo>
                  <a:close/>
                </a:path>
              </a:pathLst>
            </a:cu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rgbClr r="0" g="0" b="0"/>
            </a:lnRef>
            <a:fillRef idx="1">
              <a:schemeClr val="accent3">
                <a:hueOff val="0"/>
                <a:satOff val="0"/>
                <a:lumOff val="0"/>
                <a:alphaOff val="0"/>
              </a:schemeClr>
            </a:fillRef>
            <a:effectRef idx="0">
              <a:scrgbClr r="0" g="0" b="0"/>
            </a:effectRef>
            <a:fontRef idx="minor">
              <a:schemeClr val="lt1"/>
            </a:fontRef>
          </p:style>
          <p:txBody>
            <a:bodyPr spcFirstLastPara="0" vert="horz" wrap="square" lIns="429333" tIns="71120" rIns="71120" bIns="71120" numCol="1" spcCol="1270" anchor="ctr" anchorCtr="0">
              <a:noAutofit/>
            </a:bodyPr>
            <a:lstStyle/>
            <a:p>
              <a:pPr marL="0" lvl="0" indent="0" algn="l" defTabSz="1244600">
                <a:lnSpc>
                  <a:spcPct val="90000"/>
                </a:lnSpc>
                <a:spcBef>
                  <a:spcPct val="0"/>
                </a:spcBef>
                <a:spcAft>
                  <a:spcPct val="35000"/>
                </a:spcAft>
                <a:buNone/>
              </a:pPr>
              <a:r>
                <a:rPr lang="en-IN" sz="2800" b="1" kern="1200" dirty="0">
                  <a:latin typeface="Lucida Calligraphy" panose="03010101010101010101" pitchFamily="66" charset="0"/>
                </a:rPr>
                <a:t>Aims and objectives</a:t>
              </a:r>
            </a:p>
          </p:txBody>
        </p:sp>
        <p:sp>
          <p:nvSpPr>
            <p:cNvPr id="9" name="Oval 8">
              <a:extLst>
                <a:ext uri="{FF2B5EF4-FFF2-40B4-BE49-F238E27FC236}">
                  <a16:creationId xmlns:a16="http://schemas.microsoft.com/office/drawing/2014/main" id="{C451ABBD-19AF-BC01-AD32-C901BD1273FE}"/>
                </a:ext>
              </a:extLst>
            </p:cNvPr>
            <p:cNvSpPr/>
            <p:nvPr/>
          </p:nvSpPr>
          <p:spPr>
            <a:xfrm>
              <a:off x="5756348" y="1883262"/>
              <a:ext cx="599331" cy="622988"/>
            </a:xfrm>
            <a:prstGeom prst="ellipse">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rgbClr r="0" g="0" b="0"/>
            </a:lnRef>
            <a:fillRef idx="1">
              <a:schemeClr val="lt1">
                <a:hueOff val="0"/>
                <a:satOff val="0"/>
                <a:lumOff val="0"/>
                <a:alphaOff val="0"/>
              </a:schemeClr>
            </a:fillRef>
            <a:effectRef idx="0">
              <a:scrgbClr r="0" g="0" b="0"/>
            </a:effectRef>
            <a:fontRef idx="minor">
              <a:schemeClr val="dk1">
                <a:hueOff val="0"/>
                <a:satOff val="0"/>
                <a:lumOff val="0"/>
                <a:alphaOff val="0"/>
              </a:schemeClr>
            </a:fontRef>
          </p:style>
          <p:txBody>
            <a:bodyPr/>
            <a:lstStyle/>
            <a:p>
              <a:endParaRPr lang="en-IN"/>
            </a:p>
          </p:txBody>
        </p:sp>
      </p:grpSp>
      <p:grpSp>
        <p:nvGrpSpPr>
          <p:cNvPr id="25" name="Group 24">
            <a:extLst>
              <a:ext uri="{FF2B5EF4-FFF2-40B4-BE49-F238E27FC236}">
                <a16:creationId xmlns:a16="http://schemas.microsoft.com/office/drawing/2014/main" id="{4BD1F918-47F9-DAC7-C6D6-1127E8BD5510}"/>
              </a:ext>
            </a:extLst>
          </p:cNvPr>
          <p:cNvGrpSpPr/>
          <p:nvPr/>
        </p:nvGrpSpPr>
        <p:grpSpPr>
          <a:xfrm>
            <a:off x="5994285" y="2630738"/>
            <a:ext cx="4978513" cy="622988"/>
            <a:chOff x="5994285" y="2630738"/>
            <a:chExt cx="4978513" cy="622988"/>
          </a:xfrm>
        </p:grpSpPr>
        <p:sp>
          <p:nvSpPr>
            <p:cNvPr id="11" name="Freeform: Shape 10">
              <a:extLst>
                <a:ext uri="{FF2B5EF4-FFF2-40B4-BE49-F238E27FC236}">
                  <a16:creationId xmlns:a16="http://schemas.microsoft.com/office/drawing/2014/main" id="{93E17D5E-DFEE-60A6-27E6-D41F56615F3D}"/>
                </a:ext>
              </a:extLst>
            </p:cNvPr>
            <p:cNvSpPr/>
            <p:nvPr/>
          </p:nvSpPr>
          <p:spPr>
            <a:xfrm>
              <a:off x="6293951" y="2693036"/>
              <a:ext cx="4678847" cy="498390"/>
            </a:xfrm>
            <a:custGeom>
              <a:avLst/>
              <a:gdLst>
                <a:gd name="connsiteX0" fmla="*/ 0 w 5278284"/>
                <a:gd name="connsiteY0" fmla="*/ 0 h 540892"/>
                <a:gd name="connsiteX1" fmla="*/ 5278284 w 5278284"/>
                <a:gd name="connsiteY1" fmla="*/ 0 h 540892"/>
                <a:gd name="connsiteX2" fmla="*/ 5278284 w 5278284"/>
                <a:gd name="connsiteY2" fmla="*/ 540892 h 540892"/>
                <a:gd name="connsiteX3" fmla="*/ 0 w 5278284"/>
                <a:gd name="connsiteY3" fmla="*/ 540892 h 540892"/>
                <a:gd name="connsiteX4" fmla="*/ 0 w 5278284"/>
                <a:gd name="connsiteY4" fmla="*/ 0 h 5408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8284" h="540892">
                  <a:moveTo>
                    <a:pt x="0" y="0"/>
                  </a:moveTo>
                  <a:lnTo>
                    <a:pt x="5278284" y="0"/>
                  </a:lnTo>
                  <a:lnTo>
                    <a:pt x="5278284" y="540892"/>
                  </a:lnTo>
                  <a:lnTo>
                    <a:pt x="0" y="540892"/>
                  </a:lnTo>
                  <a:lnTo>
                    <a:pt x="0" y="0"/>
                  </a:lnTo>
                  <a:close/>
                </a:path>
              </a:pathLst>
            </a:cu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rgbClr r="0" g="0" b="0"/>
            </a:lnRef>
            <a:fillRef idx="1">
              <a:schemeClr val="accent4">
                <a:hueOff val="0"/>
                <a:satOff val="0"/>
                <a:lumOff val="0"/>
                <a:alphaOff val="0"/>
              </a:schemeClr>
            </a:fillRef>
            <a:effectRef idx="0">
              <a:scrgbClr r="0" g="0" b="0"/>
            </a:effectRef>
            <a:fontRef idx="minor">
              <a:schemeClr val="lt1"/>
            </a:fontRef>
          </p:style>
          <p:txBody>
            <a:bodyPr spcFirstLastPara="0" vert="horz" wrap="square" lIns="429333" tIns="71120" rIns="71120" bIns="71120" numCol="1" spcCol="1270" anchor="ctr" anchorCtr="0">
              <a:noAutofit/>
            </a:bodyPr>
            <a:lstStyle/>
            <a:p>
              <a:pPr marL="0" lvl="0" indent="0" algn="l" defTabSz="1244600">
                <a:lnSpc>
                  <a:spcPct val="90000"/>
                </a:lnSpc>
                <a:spcBef>
                  <a:spcPct val="0"/>
                </a:spcBef>
                <a:spcAft>
                  <a:spcPct val="35000"/>
                </a:spcAft>
                <a:buNone/>
              </a:pPr>
              <a:r>
                <a:rPr lang="en-IN" sz="2800" b="1" kern="1200" dirty="0">
                  <a:latin typeface="Lucida Calligraphy" panose="03010101010101010101" pitchFamily="66" charset="0"/>
                </a:rPr>
                <a:t>Datasets </a:t>
              </a:r>
            </a:p>
          </p:txBody>
        </p:sp>
        <p:sp>
          <p:nvSpPr>
            <p:cNvPr id="12" name="Oval 11">
              <a:extLst>
                <a:ext uri="{FF2B5EF4-FFF2-40B4-BE49-F238E27FC236}">
                  <a16:creationId xmlns:a16="http://schemas.microsoft.com/office/drawing/2014/main" id="{965B6EDB-943C-33CC-FF73-343E4C9E02C8}"/>
                </a:ext>
              </a:extLst>
            </p:cNvPr>
            <p:cNvSpPr/>
            <p:nvPr/>
          </p:nvSpPr>
          <p:spPr>
            <a:xfrm>
              <a:off x="5994285" y="2630738"/>
              <a:ext cx="599331" cy="622988"/>
            </a:xfrm>
            <a:prstGeom prst="ellipse">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rgbClr r="0" g="0" b="0"/>
            </a:lnRef>
            <a:fillRef idx="1">
              <a:schemeClr val="lt1">
                <a:hueOff val="0"/>
                <a:satOff val="0"/>
                <a:lumOff val="0"/>
                <a:alphaOff val="0"/>
              </a:schemeClr>
            </a:fillRef>
            <a:effectRef idx="0">
              <a:scrgbClr r="0" g="0" b="0"/>
            </a:effectRef>
            <a:fontRef idx="minor">
              <a:schemeClr val="dk1">
                <a:hueOff val="0"/>
                <a:satOff val="0"/>
                <a:lumOff val="0"/>
                <a:alphaOff val="0"/>
              </a:schemeClr>
            </a:fontRef>
          </p:style>
          <p:txBody>
            <a:bodyPr/>
            <a:lstStyle/>
            <a:p>
              <a:endParaRPr lang="en-IN"/>
            </a:p>
          </p:txBody>
        </p:sp>
      </p:grpSp>
      <p:grpSp>
        <p:nvGrpSpPr>
          <p:cNvPr id="26" name="Group 25">
            <a:extLst>
              <a:ext uri="{FF2B5EF4-FFF2-40B4-BE49-F238E27FC236}">
                <a16:creationId xmlns:a16="http://schemas.microsoft.com/office/drawing/2014/main" id="{91F5F1C1-4CF4-53AD-AA0F-4F0A14A43823}"/>
              </a:ext>
            </a:extLst>
          </p:cNvPr>
          <p:cNvGrpSpPr/>
          <p:nvPr/>
        </p:nvGrpSpPr>
        <p:grpSpPr>
          <a:xfrm>
            <a:off x="6070258" y="3378762"/>
            <a:ext cx="4902542" cy="622988"/>
            <a:chOff x="6070258" y="3378762"/>
            <a:chExt cx="4902542" cy="622988"/>
          </a:xfrm>
        </p:grpSpPr>
        <p:sp>
          <p:nvSpPr>
            <p:cNvPr id="13" name="Freeform: Shape 12">
              <a:extLst>
                <a:ext uri="{FF2B5EF4-FFF2-40B4-BE49-F238E27FC236}">
                  <a16:creationId xmlns:a16="http://schemas.microsoft.com/office/drawing/2014/main" id="{8477A68F-667E-BC17-4F35-9CA95011ED15}"/>
                </a:ext>
              </a:extLst>
            </p:cNvPr>
            <p:cNvSpPr/>
            <p:nvPr/>
          </p:nvSpPr>
          <p:spPr>
            <a:xfrm>
              <a:off x="6369924" y="3441061"/>
              <a:ext cx="4602876" cy="498390"/>
            </a:xfrm>
            <a:custGeom>
              <a:avLst/>
              <a:gdLst>
                <a:gd name="connsiteX0" fmla="*/ 0 w 5192580"/>
                <a:gd name="connsiteY0" fmla="*/ 0 h 540892"/>
                <a:gd name="connsiteX1" fmla="*/ 5192580 w 5192580"/>
                <a:gd name="connsiteY1" fmla="*/ 0 h 540892"/>
                <a:gd name="connsiteX2" fmla="*/ 5192580 w 5192580"/>
                <a:gd name="connsiteY2" fmla="*/ 540892 h 540892"/>
                <a:gd name="connsiteX3" fmla="*/ 0 w 5192580"/>
                <a:gd name="connsiteY3" fmla="*/ 540892 h 540892"/>
                <a:gd name="connsiteX4" fmla="*/ 0 w 5192580"/>
                <a:gd name="connsiteY4" fmla="*/ 0 h 5408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2580" h="540892">
                  <a:moveTo>
                    <a:pt x="0" y="0"/>
                  </a:moveTo>
                  <a:lnTo>
                    <a:pt x="5192580" y="0"/>
                  </a:lnTo>
                  <a:lnTo>
                    <a:pt x="5192580" y="540892"/>
                  </a:lnTo>
                  <a:lnTo>
                    <a:pt x="0" y="540892"/>
                  </a:lnTo>
                  <a:lnTo>
                    <a:pt x="0" y="0"/>
                  </a:lnTo>
                  <a:close/>
                </a:path>
              </a:pathLst>
            </a:cu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rgbClr r="0" g="0" b="0"/>
            </a:lnRef>
            <a:fillRef idx="1">
              <a:schemeClr val="accent5">
                <a:hueOff val="0"/>
                <a:satOff val="0"/>
                <a:lumOff val="0"/>
                <a:alphaOff val="0"/>
              </a:schemeClr>
            </a:fillRef>
            <a:effectRef idx="0">
              <a:scrgbClr r="0" g="0" b="0"/>
            </a:effectRef>
            <a:fontRef idx="minor">
              <a:schemeClr val="lt1"/>
            </a:fontRef>
          </p:style>
          <p:txBody>
            <a:bodyPr spcFirstLastPara="0" vert="horz" wrap="square" lIns="429333" tIns="71120" rIns="71120" bIns="71120" numCol="1" spcCol="1270" anchor="ctr" anchorCtr="0">
              <a:noAutofit/>
            </a:bodyPr>
            <a:lstStyle/>
            <a:p>
              <a:pPr marL="0" lvl="0" indent="0" algn="l" defTabSz="1244600">
                <a:lnSpc>
                  <a:spcPct val="90000"/>
                </a:lnSpc>
                <a:spcBef>
                  <a:spcPct val="0"/>
                </a:spcBef>
                <a:spcAft>
                  <a:spcPct val="35000"/>
                </a:spcAft>
                <a:buNone/>
              </a:pPr>
              <a:r>
                <a:rPr lang="en-IN" sz="2800" b="1" kern="1200" dirty="0">
                  <a:latin typeface="Lucida Calligraphy" panose="03010101010101010101" pitchFamily="66" charset="0"/>
                </a:rPr>
                <a:t>Data Story </a:t>
              </a:r>
            </a:p>
          </p:txBody>
        </p:sp>
        <p:sp>
          <p:nvSpPr>
            <p:cNvPr id="14" name="Oval 13">
              <a:extLst>
                <a:ext uri="{FF2B5EF4-FFF2-40B4-BE49-F238E27FC236}">
                  <a16:creationId xmlns:a16="http://schemas.microsoft.com/office/drawing/2014/main" id="{E765003E-49A6-2901-3B33-2B9229867777}"/>
                </a:ext>
              </a:extLst>
            </p:cNvPr>
            <p:cNvSpPr/>
            <p:nvPr/>
          </p:nvSpPr>
          <p:spPr>
            <a:xfrm>
              <a:off x="6070258" y="3378762"/>
              <a:ext cx="599331" cy="622988"/>
            </a:xfrm>
            <a:prstGeom prst="ellipse">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rgbClr r="0" g="0" b="0"/>
            </a:lnRef>
            <a:fillRef idx="1">
              <a:schemeClr val="lt1">
                <a:hueOff val="0"/>
                <a:satOff val="0"/>
                <a:lumOff val="0"/>
                <a:alphaOff val="0"/>
              </a:schemeClr>
            </a:fillRef>
            <a:effectRef idx="0">
              <a:scrgbClr r="0" g="0" b="0"/>
            </a:effectRef>
            <a:fontRef idx="minor">
              <a:schemeClr val="dk1">
                <a:hueOff val="0"/>
                <a:satOff val="0"/>
                <a:lumOff val="0"/>
                <a:alphaOff val="0"/>
              </a:schemeClr>
            </a:fontRef>
          </p:style>
          <p:txBody>
            <a:bodyPr/>
            <a:lstStyle/>
            <a:p>
              <a:endParaRPr lang="en-IN"/>
            </a:p>
          </p:txBody>
        </p:sp>
      </p:grpSp>
      <p:grpSp>
        <p:nvGrpSpPr>
          <p:cNvPr id="27" name="Group 26">
            <a:extLst>
              <a:ext uri="{FF2B5EF4-FFF2-40B4-BE49-F238E27FC236}">
                <a16:creationId xmlns:a16="http://schemas.microsoft.com/office/drawing/2014/main" id="{5E67D7E7-CE44-1372-8DEB-AF06A63D1EA1}"/>
              </a:ext>
            </a:extLst>
          </p:cNvPr>
          <p:cNvGrpSpPr/>
          <p:nvPr/>
        </p:nvGrpSpPr>
        <p:grpSpPr>
          <a:xfrm>
            <a:off x="5994285" y="4126786"/>
            <a:ext cx="4978513" cy="622988"/>
            <a:chOff x="5994285" y="4126786"/>
            <a:chExt cx="4978513" cy="622988"/>
          </a:xfrm>
        </p:grpSpPr>
        <p:sp>
          <p:nvSpPr>
            <p:cNvPr id="15" name="Freeform: Shape 14">
              <a:extLst>
                <a:ext uri="{FF2B5EF4-FFF2-40B4-BE49-F238E27FC236}">
                  <a16:creationId xmlns:a16="http://schemas.microsoft.com/office/drawing/2014/main" id="{CECB927C-B027-FC06-74B6-3AA59B072FCF}"/>
                </a:ext>
              </a:extLst>
            </p:cNvPr>
            <p:cNvSpPr/>
            <p:nvPr/>
          </p:nvSpPr>
          <p:spPr>
            <a:xfrm>
              <a:off x="6293951" y="4189085"/>
              <a:ext cx="4678847" cy="498390"/>
            </a:xfrm>
            <a:custGeom>
              <a:avLst/>
              <a:gdLst>
                <a:gd name="connsiteX0" fmla="*/ 0 w 5278284"/>
                <a:gd name="connsiteY0" fmla="*/ 0 h 540892"/>
                <a:gd name="connsiteX1" fmla="*/ 5278284 w 5278284"/>
                <a:gd name="connsiteY1" fmla="*/ 0 h 540892"/>
                <a:gd name="connsiteX2" fmla="*/ 5278284 w 5278284"/>
                <a:gd name="connsiteY2" fmla="*/ 540892 h 540892"/>
                <a:gd name="connsiteX3" fmla="*/ 0 w 5278284"/>
                <a:gd name="connsiteY3" fmla="*/ 540892 h 540892"/>
                <a:gd name="connsiteX4" fmla="*/ 0 w 5278284"/>
                <a:gd name="connsiteY4" fmla="*/ 0 h 5408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8284" h="540892">
                  <a:moveTo>
                    <a:pt x="0" y="0"/>
                  </a:moveTo>
                  <a:lnTo>
                    <a:pt x="5278284" y="0"/>
                  </a:lnTo>
                  <a:lnTo>
                    <a:pt x="5278284" y="540892"/>
                  </a:lnTo>
                  <a:lnTo>
                    <a:pt x="0" y="540892"/>
                  </a:lnTo>
                  <a:lnTo>
                    <a:pt x="0" y="0"/>
                  </a:lnTo>
                  <a:close/>
                </a:path>
              </a:pathLst>
            </a:cu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rgbClr r="0" g="0" b="0"/>
            </a:lnRef>
            <a:fillRef idx="1">
              <a:schemeClr val="accent6">
                <a:hueOff val="0"/>
                <a:satOff val="0"/>
                <a:lumOff val="0"/>
                <a:alphaOff val="0"/>
              </a:schemeClr>
            </a:fillRef>
            <a:effectRef idx="0">
              <a:scrgbClr r="0" g="0" b="0"/>
            </a:effectRef>
            <a:fontRef idx="minor">
              <a:schemeClr val="lt1"/>
            </a:fontRef>
          </p:style>
          <p:txBody>
            <a:bodyPr spcFirstLastPara="0" vert="horz" wrap="square" lIns="429333" tIns="71120" rIns="71120" bIns="71120" numCol="1" spcCol="1270" anchor="ctr" anchorCtr="0">
              <a:noAutofit/>
            </a:bodyPr>
            <a:lstStyle/>
            <a:p>
              <a:pPr marL="0" lvl="0" indent="0" algn="l" defTabSz="1244600">
                <a:lnSpc>
                  <a:spcPct val="90000"/>
                </a:lnSpc>
                <a:spcBef>
                  <a:spcPct val="0"/>
                </a:spcBef>
                <a:spcAft>
                  <a:spcPct val="35000"/>
                </a:spcAft>
                <a:buNone/>
              </a:pPr>
              <a:r>
                <a:rPr lang="en-IN" sz="2800" b="1" kern="1200" dirty="0">
                  <a:latin typeface="Lucida Calligraphy" panose="03010101010101010101" pitchFamily="66" charset="0"/>
                </a:rPr>
                <a:t>Summary </a:t>
              </a:r>
            </a:p>
          </p:txBody>
        </p:sp>
        <p:sp>
          <p:nvSpPr>
            <p:cNvPr id="16" name="Oval 15">
              <a:extLst>
                <a:ext uri="{FF2B5EF4-FFF2-40B4-BE49-F238E27FC236}">
                  <a16:creationId xmlns:a16="http://schemas.microsoft.com/office/drawing/2014/main" id="{0292DF42-3805-C3BA-6E57-D646A243C806}"/>
                </a:ext>
              </a:extLst>
            </p:cNvPr>
            <p:cNvSpPr/>
            <p:nvPr/>
          </p:nvSpPr>
          <p:spPr>
            <a:xfrm>
              <a:off x="5994285" y="4126786"/>
              <a:ext cx="599331" cy="622988"/>
            </a:xfrm>
            <a:prstGeom prst="ellipse">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rgbClr r="0" g="0" b="0"/>
            </a:lnRef>
            <a:fillRef idx="1">
              <a:schemeClr val="lt1">
                <a:hueOff val="0"/>
                <a:satOff val="0"/>
                <a:lumOff val="0"/>
                <a:alphaOff val="0"/>
              </a:schemeClr>
            </a:fillRef>
            <a:effectRef idx="0">
              <a:scrgbClr r="0" g="0" b="0"/>
            </a:effectRef>
            <a:fontRef idx="minor">
              <a:schemeClr val="dk1">
                <a:hueOff val="0"/>
                <a:satOff val="0"/>
                <a:lumOff val="0"/>
                <a:alphaOff val="0"/>
              </a:schemeClr>
            </a:fontRef>
          </p:style>
          <p:txBody>
            <a:bodyPr/>
            <a:lstStyle/>
            <a:p>
              <a:endParaRPr lang="en-IN"/>
            </a:p>
          </p:txBody>
        </p:sp>
      </p:grpSp>
      <p:grpSp>
        <p:nvGrpSpPr>
          <p:cNvPr id="28" name="Group 27">
            <a:extLst>
              <a:ext uri="{FF2B5EF4-FFF2-40B4-BE49-F238E27FC236}">
                <a16:creationId xmlns:a16="http://schemas.microsoft.com/office/drawing/2014/main" id="{2C6F7998-7C9F-D006-ED4D-121FC35E5319}"/>
              </a:ext>
            </a:extLst>
          </p:cNvPr>
          <p:cNvGrpSpPr/>
          <p:nvPr/>
        </p:nvGrpSpPr>
        <p:grpSpPr>
          <a:xfrm>
            <a:off x="5756348" y="4874261"/>
            <a:ext cx="5216452" cy="622988"/>
            <a:chOff x="5756348" y="4874261"/>
            <a:chExt cx="5216452" cy="622988"/>
          </a:xfrm>
        </p:grpSpPr>
        <p:sp>
          <p:nvSpPr>
            <p:cNvPr id="17" name="Freeform: Shape 16">
              <a:extLst>
                <a:ext uri="{FF2B5EF4-FFF2-40B4-BE49-F238E27FC236}">
                  <a16:creationId xmlns:a16="http://schemas.microsoft.com/office/drawing/2014/main" id="{FC3C1D89-AC4E-9442-2825-92B72071B1A1}"/>
                </a:ext>
              </a:extLst>
            </p:cNvPr>
            <p:cNvSpPr/>
            <p:nvPr/>
          </p:nvSpPr>
          <p:spPr>
            <a:xfrm>
              <a:off x="6056014" y="4936560"/>
              <a:ext cx="4916786" cy="498390"/>
            </a:xfrm>
            <a:custGeom>
              <a:avLst/>
              <a:gdLst>
                <a:gd name="connsiteX0" fmla="*/ 0 w 5546707"/>
                <a:gd name="connsiteY0" fmla="*/ 0 h 540892"/>
                <a:gd name="connsiteX1" fmla="*/ 5546707 w 5546707"/>
                <a:gd name="connsiteY1" fmla="*/ 0 h 540892"/>
                <a:gd name="connsiteX2" fmla="*/ 5546707 w 5546707"/>
                <a:gd name="connsiteY2" fmla="*/ 540892 h 540892"/>
                <a:gd name="connsiteX3" fmla="*/ 0 w 5546707"/>
                <a:gd name="connsiteY3" fmla="*/ 540892 h 540892"/>
                <a:gd name="connsiteX4" fmla="*/ 0 w 5546707"/>
                <a:gd name="connsiteY4" fmla="*/ 0 h 5408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46707" h="540892">
                  <a:moveTo>
                    <a:pt x="0" y="0"/>
                  </a:moveTo>
                  <a:lnTo>
                    <a:pt x="5546707" y="0"/>
                  </a:lnTo>
                  <a:lnTo>
                    <a:pt x="5546707" y="540892"/>
                  </a:lnTo>
                  <a:lnTo>
                    <a:pt x="0" y="540892"/>
                  </a:lnTo>
                  <a:lnTo>
                    <a:pt x="0" y="0"/>
                  </a:lnTo>
                  <a:close/>
                </a:path>
              </a:pathLst>
            </a:cu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rgbClr r="0" g="0" b="0"/>
            </a:lnRef>
            <a:fillRef idx="1">
              <a:schemeClr val="accent2">
                <a:hueOff val="0"/>
                <a:satOff val="0"/>
                <a:lumOff val="0"/>
                <a:alphaOff val="0"/>
              </a:schemeClr>
            </a:fillRef>
            <a:effectRef idx="0">
              <a:scrgbClr r="0" g="0" b="0"/>
            </a:effectRef>
            <a:fontRef idx="minor">
              <a:schemeClr val="lt1"/>
            </a:fontRef>
          </p:style>
          <p:txBody>
            <a:bodyPr spcFirstLastPara="0" vert="horz" wrap="square" lIns="429333" tIns="71120" rIns="71120" bIns="71120" numCol="1" spcCol="1270" anchor="ctr" anchorCtr="0">
              <a:noAutofit/>
            </a:bodyPr>
            <a:lstStyle/>
            <a:p>
              <a:pPr marL="0" lvl="0" indent="0" algn="l" defTabSz="1244600">
                <a:lnSpc>
                  <a:spcPct val="90000"/>
                </a:lnSpc>
                <a:spcBef>
                  <a:spcPct val="0"/>
                </a:spcBef>
                <a:spcAft>
                  <a:spcPct val="35000"/>
                </a:spcAft>
                <a:buNone/>
              </a:pPr>
              <a:r>
                <a:rPr lang="en-IN" sz="2800" b="1" kern="1200" dirty="0">
                  <a:latin typeface="Lucida Calligraphy" panose="03010101010101010101" pitchFamily="66" charset="0"/>
                </a:rPr>
                <a:t>Conclusion</a:t>
              </a:r>
            </a:p>
          </p:txBody>
        </p:sp>
        <p:sp>
          <p:nvSpPr>
            <p:cNvPr id="18" name="Oval 17">
              <a:extLst>
                <a:ext uri="{FF2B5EF4-FFF2-40B4-BE49-F238E27FC236}">
                  <a16:creationId xmlns:a16="http://schemas.microsoft.com/office/drawing/2014/main" id="{9A5E4310-EBCE-6068-4ABB-3586F5ADB201}"/>
                </a:ext>
              </a:extLst>
            </p:cNvPr>
            <p:cNvSpPr/>
            <p:nvPr/>
          </p:nvSpPr>
          <p:spPr>
            <a:xfrm>
              <a:off x="5756348" y="4874261"/>
              <a:ext cx="599331" cy="622988"/>
            </a:xfrm>
            <a:prstGeom prst="ellipse">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rgbClr r="0" g="0" b="0"/>
            </a:lnRef>
            <a:fillRef idx="1">
              <a:schemeClr val="lt1">
                <a:hueOff val="0"/>
                <a:satOff val="0"/>
                <a:lumOff val="0"/>
                <a:alphaOff val="0"/>
              </a:schemeClr>
            </a:fillRef>
            <a:effectRef idx="0">
              <a:scrgbClr r="0" g="0" b="0"/>
            </a:effectRef>
            <a:fontRef idx="minor">
              <a:schemeClr val="dk1">
                <a:hueOff val="0"/>
                <a:satOff val="0"/>
                <a:lumOff val="0"/>
                <a:alphaOff val="0"/>
              </a:schemeClr>
            </a:fontRef>
          </p:style>
          <p:txBody>
            <a:bodyPr/>
            <a:lstStyle/>
            <a:p>
              <a:endParaRPr lang="en-IN"/>
            </a:p>
          </p:txBody>
        </p:sp>
      </p:grpSp>
      <p:grpSp>
        <p:nvGrpSpPr>
          <p:cNvPr id="29" name="Group 28">
            <a:extLst>
              <a:ext uri="{FF2B5EF4-FFF2-40B4-BE49-F238E27FC236}">
                <a16:creationId xmlns:a16="http://schemas.microsoft.com/office/drawing/2014/main" id="{0F64359A-729B-9FB0-8EE1-06AC7B43D4EE}"/>
              </a:ext>
            </a:extLst>
          </p:cNvPr>
          <p:cNvGrpSpPr/>
          <p:nvPr/>
        </p:nvGrpSpPr>
        <p:grpSpPr>
          <a:xfrm>
            <a:off x="5322151" y="5622288"/>
            <a:ext cx="5650649" cy="622988"/>
            <a:chOff x="5322151" y="5622288"/>
            <a:chExt cx="5650649" cy="622988"/>
          </a:xfrm>
        </p:grpSpPr>
        <p:sp>
          <p:nvSpPr>
            <p:cNvPr id="19" name="Freeform: Shape 18">
              <a:extLst>
                <a:ext uri="{FF2B5EF4-FFF2-40B4-BE49-F238E27FC236}">
                  <a16:creationId xmlns:a16="http://schemas.microsoft.com/office/drawing/2014/main" id="{F2EBA2D5-4738-34F7-6036-2883B30157AB}"/>
                </a:ext>
              </a:extLst>
            </p:cNvPr>
            <p:cNvSpPr/>
            <p:nvPr/>
          </p:nvSpPr>
          <p:spPr>
            <a:xfrm>
              <a:off x="5621814" y="5684585"/>
              <a:ext cx="5350986" cy="498390"/>
            </a:xfrm>
            <a:custGeom>
              <a:avLst/>
              <a:gdLst>
                <a:gd name="connsiteX0" fmla="*/ 0 w 6036534"/>
                <a:gd name="connsiteY0" fmla="*/ 0 h 540892"/>
                <a:gd name="connsiteX1" fmla="*/ 6036534 w 6036534"/>
                <a:gd name="connsiteY1" fmla="*/ 0 h 540892"/>
                <a:gd name="connsiteX2" fmla="*/ 6036534 w 6036534"/>
                <a:gd name="connsiteY2" fmla="*/ 540892 h 540892"/>
                <a:gd name="connsiteX3" fmla="*/ 0 w 6036534"/>
                <a:gd name="connsiteY3" fmla="*/ 540892 h 540892"/>
                <a:gd name="connsiteX4" fmla="*/ 0 w 6036534"/>
                <a:gd name="connsiteY4" fmla="*/ 0 h 5408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36534" h="540892">
                  <a:moveTo>
                    <a:pt x="0" y="0"/>
                  </a:moveTo>
                  <a:lnTo>
                    <a:pt x="6036534" y="0"/>
                  </a:lnTo>
                  <a:lnTo>
                    <a:pt x="6036534" y="540892"/>
                  </a:lnTo>
                  <a:lnTo>
                    <a:pt x="0" y="540892"/>
                  </a:lnTo>
                  <a:lnTo>
                    <a:pt x="0" y="0"/>
                  </a:lnTo>
                  <a:close/>
                </a:path>
              </a:pathLst>
            </a:cu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rgbClr r="0" g="0" b="0"/>
            </a:lnRef>
            <a:fillRef idx="1">
              <a:schemeClr val="accent3">
                <a:hueOff val="0"/>
                <a:satOff val="0"/>
                <a:lumOff val="0"/>
                <a:alphaOff val="0"/>
              </a:schemeClr>
            </a:fillRef>
            <a:effectRef idx="0">
              <a:scrgbClr r="0" g="0" b="0"/>
            </a:effectRef>
            <a:fontRef idx="minor">
              <a:schemeClr val="lt1"/>
            </a:fontRef>
          </p:style>
          <p:txBody>
            <a:bodyPr spcFirstLastPara="0" vert="horz" wrap="square" lIns="429333" tIns="71120" rIns="71120" bIns="71120" numCol="1" spcCol="1270" anchor="ctr" anchorCtr="0">
              <a:noAutofit/>
            </a:bodyPr>
            <a:lstStyle/>
            <a:p>
              <a:pPr marL="0" lvl="0" indent="0" algn="l" defTabSz="1244600">
                <a:lnSpc>
                  <a:spcPct val="90000"/>
                </a:lnSpc>
                <a:spcBef>
                  <a:spcPct val="0"/>
                </a:spcBef>
                <a:spcAft>
                  <a:spcPct val="35000"/>
                </a:spcAft>
                <a:buNone/>
              </a:pPr>
              <a:r>
                <a:rPr lang="en-IN" sz="2800" b="1" kern="1200" dirty="0">
                  <a:latin typeface="Lucida Calligraphy" panose="03010101010101010101" pitchFamily="66" charset="0"/>
                </a:rPr>
                <a:t>References </a:t>
              </a:r>
            </a:p>
          </p:txBody>
        </p:sp>
        <p:sp>
          <p:nvSpPr>
            <p:cNvPr id="20" name="Oval 19">
              <a:extLst>
                <a:ext uri="{FF2B5EF4-FFF2-40B4-BE49-F238E27FC236}">
                  <a16:creationId xmlns:a16="http://schemas.microsoft.com/office/drawing/2014/main" id="{0AF5F48F-91C0-012E-5654-62DFEFEE12FD}"/>
                </a:ext>
              </a:extLst>
            </p:cNvPr>
            <p:cNvSpPr/>
            <p:nvPr/>
          </p:nvSpPr>
          <p:spPr>
            <a:xfrm>
              <a:off x="5322151" y="5622288"/>
              <a:ext cx="599331" cy="622988"/>
            </a:xfrm>
            <a:prstGeom prst="ellipse">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rgbClr r="0" g="0" b="0"/>
            </a:lnRef>
            <a:fillRef idx="1">
              <a:schemeClr val="lt1">
                <a:hueOff val="0"/>
                <a:satOff val="0"/>
                <a:lumOff val="0"/>
                <a:alphaOff val="0"/>
              </a:schemeClr>
            </a:fillRef>
            <a:effectRef idx="0">
              <a:scrgbClr r="0" g="0" b="0"/>
            </a:effectRef>
            <a:fontRef idx="minor">
              <a:schemeClr val="dk1">
                <a:hueOff val="0"/>
                <a:satOff val="0"/>
                <a:lumOff val="0"/>
                <a:alphaOff val="0"/>
              </a:schemeClr>
            </a:fontRef>
          </p:style>
          <p:txBody>
            <a:bodyPr/>
            <a:lstStyle/>
            <a:p>
              <a:endParaRPr lang="en-IN"/>
            </a:p>
          </p:txBody>
        </p:sp>
      </p:grpSp>
      <p:sp>
        <p:nvSpPr>
          <p:cNvPr id="39" name="TextBox 38">
            <a:extLst>
              <a:ext uri="{FF2B5EF4-FFF2-40B4-BE49-F238E27FC236}">
                <a16:creationId xmlns:a16="http://schemas.microsoft.com/office/drawing/2014/main" id="{5A23D6CB-B608-1045-62A3-6E391A05495F}"/>
              </a:ext>
            </a:extLst>
          </p:cNvPr>
          <p:cNvSpPr txBox="1"/>
          <p:nvPr/>
        </p:nvSpPr>
        <p:spPr>
          <a:xfrm rot="5400000">
            <a:off x="-1737926" y="739848"/>
            <a:ext cx="6858000" cy="5402426"/>
          </a:xfrm>
          <a:prstGeom prst="rect">
            <a:avLst/>
          </a:prstGeom>
          <a:noFill/>
        </p:spPr>
        <p:txBody>
          <a:bodyPr wrap="none" rtlCol="0">
            <a:prstTxWarp prst="textInflate">
              <a:avLst/>
            </a:prstTxWarp>
            <a:spAutoFit/>
          </a:bodyPr>
          <a:lstStyle/>
          <a:p>
            <a:r>
              <a:rPr lang="en-IN" dirty="0">
                <a:blipFill>
                  <a:blip r:embed="rId2"/>
                  <a:stretch>
                    <a:fillRect/>
                  </a:stretch>
                </a:blipFill>
              </a:rPr>
              <a:t>--------------</a:t>
            </a:r>
          </a:p>
        </p:txBody>
      </p:sp>
    </p:spTree>
    <p:extLst>
      <p:ext uri="{BB962C8B-B14F-4D97-AF65-F5344CB8AC3E}">
        <p14:creationId xmlns:p14="http://schemas.microsoft.com/office/powerpoint/2010/main" val="1111873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2"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Scale>
                                      <p:cBhvr>
                                        <p:cTn id="7" dur="1000" decel="50000" fill="hold">
                                          <p:stCondLst>
                                            <p:cond delay="0"/>
                                          </p:stCondLst>
                                        </p:cTn>
                                        <p:tgtEl>
                                          <p:spTgt spid="22"/>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22"/>
                                        </p:tgtEl>
                                        <p:attrNameLst>
                                          <p:attrName>ppt_x</p:attrName>
                                          <p:attrName>ppt_y</p:attrName>
                                        </p:attrNameLst>
                                      </p:cBhvr>
                                    </p:animMotion>
                                    <p:animEffect transition="in" filter="fade">
                                      <p:cBhvr>
                                        <p:cTn id="9" dur="1000"/>
                                        <p:tgtEl>
                                          <p:spTgt spid="22"/>
                                        </p:tgtEl>
                                      </p:cBhvr>
                                    </p:animEffect>
                                  </p:childTnLst>
                                </p:cTn>
                              </p:par>
                            </p:childTnLst>
                          </p:cTn>
                        </p:par>
                      </p:childTnLst>
                    </p:cTn>
                  </p:par>
                  <p:par>
                    <p:cTn id="10" fill="hold">
                      <p:stCondLst>
                        <p:cond delay="indefinite"/>
                      </p:stCondLst>
                      <p:childTnLst>
                        <p:par>
                          <p:cTn id="11" fill="hold">
                            <p:stCondLst>
                              <p:cond delay="0"/>
                            </p:stCondLst>
                            <p:childTnLst>
                              <p:par>
                                <p:cTn id="12" presetID="52" presetClass="entr" presetSubtype="0" fill="hold" nodeType="clickEffect">
                                  <p:stCondLst>
                                    <p:cond delay="0"/>
                                  </p:stCondLst>
                                  <p:childTnLst>
                                    <p:set>
                                      <p:cBhvr>
                                        <p:cTn id="13" dur="1" fill="hold">
                                          <p:stCondLst>
                                            <p:cond delay="0"/>
                                          </p:stCondLst>
                                        </p:cTn>
                                        <p:tgtEl>
                                          <p:spTgt spid="24"/>
                                        </p:tgtEl>
                                        <p:attrNameLst>
                                          <p:attrName>style.visibility</p:attrName>
                                        </p:attrNameLst>
                                      </p:cBhvr>
                                      <p:to>
                                        <p:strVal val="visible"/>
                                      </p:to>
                                    </p:set>
                                    <p:animScale>
                                      <p:cBhvr>
                                        <p:cTn id="14" dur="1000" decel="50000" fill="hold">
                                          <p:stCondLst>
                                            <p:cond delay="0"/>
                                          </p:stCondLst>
                                        </p:cTn>
                                        <p:tgtEl>
                                          <p:spTgt spid="24"/>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5" dur="1000" decel="50000" fill="hold">
                                          <p:stCondLst>
                                            <p:cond delay="0"/>
                                          </p:stCondLst>
                                        </p:cTn>
                                        <p:tgtEl>
                                          <p:spTgt spid="24"/>
                                        </p:tgtEl>
                                        <p:attrNameLst>
                                          <p:attrName>ppt_x</p:attrName>
                                          <p:attrName>ppt_y</p:attrName>
                                        </p:attrNameLst>
                                      </p:cBhvr>
                                    </p:animMotion>
                                    <p:animEffect transition="in" filter="fade">
                                      <p:cBhvr>
                                        <p:cTn id="16" dur="1000"/>
                                        <p:tgtEl>
                                          <p:spTgt spid="24"/>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25"/>
                                        </p:tgtEl>
                                        <p:attrNameLst>
                                          <p:attrName>style.visibility</p:attrName>
                                        </p:attrNameLst>
                                      </p:cBhvr>
                                      <p:to>
                                        <p:strVal val="visible"/>
                                      </p:to>
                                    </p:set>
                                    <p:anim calcmode="lin" valueType="num">
                                      <p:cBhvr additive="base">
                                        <p:cTn id="21" dur="500" fill="hold"/>
                                        <p:tgtEl>
                                          <p:spTgt spid="25"/>
                                        </p:tgtEl>
                                        <p:attrNameLst>
                                          <p:attrName>ppt_x</p:attrName>
                                        </p:attrNameLst>
                                      </p:cBhvr>
                                      <p:tavLst>
                                        <p:tav tm="0">
                                          <p:val>
                                            <p:strVal val="#ppt_x"/>
                                          </p:val>
                                        </p:tav>
                                        <p:tav tm="100000">
                                          <p:val>
                                            <p:strVal val="#ppt_x"/>
                                          </p:val>
                                        </p:tav>
                                      </p:tavLst>
                                    </p:anim>
                                    <p:anim calcmode="lin" valueType="num">
                                      <p:cBhvr additive="base">
                                        <p:cTn id="22"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12" presetClass="entr" presetSubtype="4" fill="hold" nodeType="clickEffect">
                                  <p:stCondLst>
                                    <p:cond delay="0"/>
                                  </p:stCondLst>
                                  <p:childTnLst>
                                    <p:set>
                                      <p:cBhvr>
                                        <p:cTn id="26" dur="1" fill="hold">
                                          <p:stCondLst>
                                            <p:cond delay="0"/>
                                          </p:stCondLst>
                                        </p:cTn>
                                        <p:tgtEl>
                                          <p:spTgt spid="26"/>
                                        </p:tgtEl>
                                        <p:attrNameLst>
                                          <p:attrName>style.visibility</p:attrName>
                                        </p:attrNameLst>
                                      </p:cBhvr>
                                      <p:to>
                                        <p:strVal val="visible"/>
                                      </p:to>
                                    </p:set>
                                    <p:anim calcmode="lin" valueType="num">
                                      <p:cBhvr additive="base">
                                        <p:cTn id="27" dur="500"/>
                                        <p:tgtEl>
                                          <p:spTgt spid="26"/>
                                        </p:tgtEl>
                                        <p:attrNameLst>
                                          <p:attrName>ppt_y</p:attrName>
                                        </p:attrNameLst>
                                      </p:cBhvr>
                                      <p:tavLst>
                                        <p:tav tm="0">
                                          <p:val>
                                            <p:strVal val="#ppt_y+#ppt_h*1.125000"/>
                                          </p:val>
                                        </p:tav>
                                        <p:tav tm="100000">
                                          <p:val>
                                            <p:strVal val="#ppt_y"/>
                                          </p:val>
                                        </p:tav>
                                      </p:tavLst>
                                    </p:anim>
                                    <p:animEffect transition="in" filter="wipe(up)">
                                      <p:cBhvr>
                                        <p:cTn id="28" dur="500"/>
                                        <p:tgtEl>
                                          <p:spTgt spid="26"/>
                                        </p:tgtEl>
                                      </p:cBhvr>
                                    </p:animEffect>
                                  </p:childTnLst>
                                </p:cTn>
                              </p:par>
                            </p:childTnLst>
                          </p:cTn>
                        </p:par>
                      </p:childTnLst>
                    </p:cTn>
                  </p:par>
                  <p:par>
                    <p:cTn id="29" fill="hold">
                      <p:stCondLst>
                        <p:cond delay="indefinite"/>
                      </p:stCondLst>
                      <p:childTnLst>
                        <p:par>
                          <p:cTn id="30" fill="hold">
                            <p:stCondLst>
                              <p:cond delay="0"/>
                            </p:stCondLst>
                            <p:childTnLst>
                              <p:par>
                                <p:cTn id="31" presetID="14" presetClass="entr" presetSubtype="10" fill="hold" nodeType="clickEffect">
                                  <p:stCondLst>
                                    <p:cond delay="0"/>
                                  </p:stCondLst>
                                  <p:childTnLst>
                                    <p:set>
                                      <p:cBhvr>
                                        <p:cTn id="32" dur="1" fill="hold">
                                          <p:stCondLst>
                                            <p:cond delay="0"/>
                                          </p:stCondLst>
                                        </p:cTn>
                                        <p:tgtEl>
                                          <p:spTgt spid="27"/>
                                        </p:tgtEl>
                                        <p:attrNameLst>
                                          <p:attrName>style.visibility</p:attrName>
                                        </p:attrNameLst>
                                      </p:cBhvr>
                                      <p:to>
                                        <p:strVal val="visible"/>
                                      </p:to>
                                    </p:set>
                                    <p:animEffect transition="in" filter="randombar(horizontal)">
                                      <p:cBhvr>
                                        <p:cTn id="33" dur="500"/>
                                        <p:tgtEl>
                                          <p:spTgt spid="27"/>
                                        </p:tgtEl>
                                      </p:cBhvr>
                                    </p:animEffect>
                                  </p:childTnLst>
                                </p:cTn>
                              </p:par>
                            </p:childTnLst>
                          </p:cTn>
                        </p:par>
                      </p:childTnLst>
                    </p:cTn>
                  </p:par>
                  <p:par>
                    <p:cTn id="34" fill="hold">
                      <p:stCondLst>
                        <p:cond delay="indefinite"/>
                      </p:stCondLst>
                      <p:childTnLst>
                        <p:par>
                          <p:cTn id="35" fill="hold">
                            <p:stCondLst>
                              <p:cond delay="0"/>
                            </p:stCondLst>
                            <p:childTnLst>
                              <p:par>
                                <p:cTn id="36" presetID="52" presetClass="entr" presetSubtype="0" fill="hold" nodeType="clickEffect">
                                  <p:stCondLst>
                                    <p:cond delay="0"/>
                                  </p:stCondLst>
                                  <p:childTnLst>
                                    <p:set>
                                      <p:cBhvr>
                                        <p:cTn id="37" dur="1" fill="hold">
                                          <p:stCondLst>
                                            <p:cond delay="0"/>
                                          </p:stCondLst>
                                        </p:cTn>
                                        <p:tgtEl>
                                          <p:spTgt spid="28"/>
                                        </p:tgtEl>
                                        <p:attrNameLst>
                                          <p:attrName>style.visibility</p:attrName>
                                        </p:attrNameLst>
                                      </p:cBhvr>
                                      <p:to>
                                        <p:strVal val="visible"/>
                                      </p:to>
                                    </p:set>
                                    <p:animScale>
                                      <p:cBhvr>
                                        <p:cTn id="38" dur="1000" decel="50000" fill="hold">
                                          <p:stCondLst>
                                            <p:cond delay="0"/>
                                          </p:stCondLst>
                                        </p:cTn>
                                        <p:tgtEl>
                                          <p:spTgt spid="2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9" dur="1000" decel="50000" fill="hold">
                                          <p:stCondLst>
                                            <p:cond delay="0"/>
                                          </p:stCondLst>
                                        </p:cTn>
                                        <p:tgtEl>
                                          <p:spTgt spid="28"/>
                                        </p:tgtEl>
                                        <p:attrNameLst>
                                          <p:attrName>ppt_x</p:attrName>
                                          <p:attrName>ppt_y</p:attrName>
                                        </p:attrNameLst>
                                      </p:cBhvr>
                                    </p:animMotion>
                                    <p:animEffect transition="in" filter="fade">
                                      <p:cBhvr>
                                        <p:cTn id="40" dur="1000"/>
                                        <p:tgtEl>
                                          <p:spTgt spid="28"/>
                                        </p:tgtEl>
                                      </p:cBhvr>
                                    </p:animEffect>
                                  </p:childTnLst>
                                </p:cTn>
                              </p:par>
                            </p:childTnLst>
                          </p:cTn>
                        </p:par>
                      </p:childTnLst>
                    </p:cTn>
                  </p:par>
                  <p:par>
                    <p:cTn id="41" fill="hold">
                      <p:stCondLst>
                        <p:cond delay="indefinite"/>
                      </p:stCondLst>
                      <p:childTnLst>
                        <p:par>
                          <p:cTn id="42" fill="hold">
                            <p:stCondLst>
                              <p:cond delay="0"/>
                            </p:stCondLst>
                            <p:childTnLst>
                              <p:par>
                                <p:cTn id="43" presetID="52" presetClass="entr" presetSubtype="0" fill="hold" nodeType="clickEffect">
                                  <p:stCondLst>
                                    <p:cond delay="0"/>
                                  </p:stCondLst>
                                  <p:childTnLst>
                                    <p:set>
                                      <p:cBhvr>
                                        <p:cTn id="44" dur="1" fill="hold">
                                          <p:stCondLst>
                                            <p:cond delay="0"/>
                                          </p:stCondLst>
                                        </p:cTn>
                                        <p:tgtEl>
                                          <p:spTgt spid="29"/>
                                        </p:tgtEl>
                                        <p:attrNameLst>
                                          <p:attrName>style.visibility</p:attrName>
                                        </p:attrNameLst>
                                      </p:cBhvr>
                                      <p:to>
                                        <p:strVal val="visible"/>
                                      </p:to>
                                    </p:set>
                                    <p:animScale>
                                      <p:cBhvr>
                                        <p:cTn id="45" dur="1000" decel="50000" fill="hold">
                                          <p:stCondLst>
                                            <p:cond delay="0"/>
                                          </p:stCondLst>
                                        </p:cTn>
                                        <p:tgtEl>
                                          <p:spTgt spid="29"/>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46" dur="1000" decel="50000" fill="hold">
                                          <p:stCondLst>
                                            <p:cond delay="0"/>
                                          </p:stCondLst>
                                        </p:cTn>
                                        <p:tgtEl>
                                          <p:spTgt spid="29"/>
                                        </p:tgtEl>
                                        <p:attrNameLst>
                                          <p:attrName>ppt_x</p:attrName>
                                          <p:attrName>ppt_y</p:attrName>
                                        </p:attrNameLst>
                                      </p:cBhvr>
                                    </p:animMotion>
                                    <p:animEffect transition="in" filter="fade">
                                      <p:cBhvr>
                                        <p:cTn id="47" dur="10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64657FE-DCD3-0361-8D3B-C67F37EDFDE8}"/>
              </a:ext>
            </a:extLst>
          </p:cNvPr>
          <p:cNvPicPr>
            <a:picLocks noChangeAspect="1"/>
          </p:cNvPicPr>
          <p:nvPr/>
        </p:nvPicPr>
        <p:blipFill>
          <a:blip r:embed="rId2"/>
          <a:stretch>
            <a:fillRect/>
          </a:stretch>
        </p:blipFill>
        <p:spPr>
          <a:xfrm>
            <a:off x="0" y="615431"/>
            <a:ext cx="12192000" cy="6317604"/>
          </a:xfrm>
          <a:prstGeom prst="rect">
            <a:avLst/>
          </a:prstGeom>
        </p:spPr>
      </p:pic>
    </p:spTree>
    <p:extLst>
      <p:ext uri="{BB962C8B-B14F-4D97-AF65-F5344CB8AC3E}">
        <p14:creationId xmlns:p14="http://schemas.microsoft.com/office/powerpoint/2010/main" val="37487887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79BC33E-02C1-2DD3-558F-2D7F0AC3E09E}"/>
              </a:ext>
            </a:extLst>
          </p:cNvPr>
          <p:cNvPicPr>
            <a:picLocks noChangeAspect="1"/>
          </p:cNvPicPr>
          <p:nvPr/>
        </p:nvPicPr>
        <p:blipFill>
          <a:blip r:embed="rId2"/>
          <a:stretch>
            <a:fillRect/>
          </a:stretch>
        </p:blipFill>
        <p:spPr>
          <a:xfrm>
            <a:off x="0" y="391886"/>
            <a:ext cx="12192000" cy="6466114"/>
          </a:xfrm>
          <a:prstGeom prst="rect">
            <a:avLst/>
          </a:prstGeom>
        </p:spPr>
      </p:pic>
    </p:spTree>
    <p:extLst>
      <p:ext uri="{BB962C8B-B14F-4D97-AF65-F5344CB8AC3E}">
        <p14:creationId xmlns:p14="http://schemas.microsoft.com/office/powerpoint/2010/main" val="37597376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89C2BC3-47E8-66DC-8904-92D269671BE8}"/>
              </a:ext>
            </a:extLst>
          </p:cNvPr>
          <p:cNvPicPr>
            <a:picLocks noChangeAspect="1"/>
          </p:cNvPicPr>
          <p:nvPr/>
        </p:nvPicPr>
        <p:blipFill>
          <a:blip r:embed="rId2"/>
          <a:stretch>
            <a:fillRect/>
          </a:stretch>
        </p:blipFill>
        <p:spPr>
          <a:xfrm>
            <a:off x="0" y="530695"/>
            <a:ext cx="12192000" cy="6327305"/>
          </a:xfrm>
          <a:prstGeom prst="rect">
            <a:avLst/>
          </a:prstGeom>
        </p:spPr>
      </p:pic>
    </p:spTree>
    <p:extLst>
      <p:ext uri="{BB962C8B-B14F-4D97-AF65-F5344CB8AC3E}">
        <p14:creationId xmlns:p14="http://schemas.microsoft.com/office/powerpoint/2010/main" val="862284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A52802B-61E4-748F-099E-5EB528444F46}"/>
              </a:ext>
            </a:extLst>
          </p:cNvPr>
          <p:cNvPicPr>
            <a:picLocks noChangeAspect="1"/>
          </p:cNvPicPr>
          <p:nvPr/>
        </p:nvPicPr>
        <p:blipFill>
          <a:blip r:embed="rId2"/>
          <a:stretch>
            <a:fillRect/>
          </a:stretch>
        </p:blipFill>
        <p:spPr>
          <a:xfrm>
            <a:off x="0" y="391074"/>
            <a:ext cx="12192000" cy="6393091"/>
          </a:xfrm>
          <a:prstGeom prst="rect">
            <a:avLst/>
          </a:prstGeom>
        </p:spPr>
      </p:pic>
    </p:spTree>
    <p:extLst>
      <p:ext uri="{BB962C8B-B14F-4D97-AF65-F5344CB8AC3E}">
        <p14:creationId xmlns:p14="http://schemas.microsoft.com/office/powerpoint/2010/main" val="5396099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AD4AAE5-2629-7688-651A-1CC3ECD524B6}"/>
              </a:ext>
            </a:extLst>
          </p:cNvPr>
          <p:cNvPicPr>
            <a:picLocks noChangeAspect="1"/>
          </p:cNvPicPr>
          <p:nvPr/>
        </p:nvPicPr>
        <p:blipFill>
          <a:blip r:embed="rId2"/>
          <a:stretch>
            <a:fillRect/>
          </a:stretch>
        </p:blipFill>
        <p:spPr>
          <a:xfrm>
            <a:off x="0" y="547717"/>
            <a:ext cx="12192000" cy="6310283"/>
          </a:xfrm>
          <a:prstGeom prst="rect">
            <a:avLst/>
          </a:prstGeom>
        </p:spPr>
      </p:pic>
    </p:spTree>
    <p:extLst>
      <p:ext uri="{BB962C8B-B14F-4D97-AF65-F5344CB8AC3E}">
        <p14:creationId xmlns:p14="http://schemas.microsoft.com/office/powerpoint/2010/main" val="10961562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06CA97D-48FA-B21A-F420-2ACEB2E9C1B4}"/>
              </a:ext>
            </a:extLst>
          </p:cNvPr>
          <p:cNvPicPr>
            <a:picLocks noChangeAspect="1"/>
          </p:cNvPicPr>
          <p:nvPr/>
        </p:nvPicPr>
        <p:blipFill>
          <a:blip r:embed="rId2"/>
          <a:stretch>
            <a:fillRect/>
          </a:stretch>
        </p:blipFill>
        <p:spPr>
          <a:xfrm>
            <a:off x="0" y="548750"/>
            <a:ext cx="12192000" cy="6309250"/>
          </a:xfrm>
          <a:prstGeom prst="rect">
            <a:avLst/>
          </a:prstGeom>
        </p:spPr>
      </p:pic>
    </p:spTree>
    <p:extLst>
      <p:ext uri="{BB962C8B-B14F-4D97-AF65-F5344CB8AC3E}">
        <p14:creationId xmlns:p14="http://schemas.microsoft.com/office/powerpoint/2010/main" val="3811325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BB59562-93E5-5334-525F-C26C9E43942E}"/>
              </a:ext>
            </a:extLst>
          </p:cNvPr>
          <p:cNvPicPr>
            <a:picLocks noChangeAspect="1"/>
          </p:cNvPicPr>
          <p:nvPr/>
        </p:nvPicPr>
        <p:blipFill>
          <a:blip r:embed="rId2"/>
          <a:stretch>
            <a:fillRect/>
          </a:stretch>
        </p:blipFill>
        <p:spPr>
          <a:xfrm>
            <a:off x="0" y="526056"/>
            <a:ext cx="12192000" cy="6403047"/>
          </a:xfrm>
          <a:prstGeom prst="rect">
            <a:avLst/>
          </a:prstGeom>
        </p:spPr>
      </p:pic>
    </p:spTree>
    <p:extLst>
      <p:ext uri="{BB962C8B-B14F-4D97-AF65-F5344CB8AC3E}">
        <p14:creationId xmlns:p14="http://schemas.microsoft.com/office/powerpoint/2010/main" val="38592843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788D408-FF57-080A-8149-B334B6333E7F}"/>
              </a:ext>
            </a:extLst>
          </p:cNvPr>
          <p:cNvPicPr>
            <a:picLocks noChangeAspect="1"/>
          </p:cNvPicPr>
          <p:nvPr/>
        </p:nvPicPr>
        <p:blipFill>
          <a:blip r:embed="rId2"/>
          <a:stretch>
            <a:fillRect/>
          </a:stretch>
        </p:blipFill>
        <p:spPr>
          <a:xfrm>
            <a:off x="0" y="621946"/>
            <a:ext cx="12192000" cy="6236054"/>
          </a:xfrm>
          <a:prstGeom prst="rect">
            <a:avLst/>
          </a:prstGeom>
        </p:spPr>
      </p:pic>
    </p:spTree>
    <p:extLst>
      <p:ext uri="{BB962C8B-B14F-4D97-AF65-F5344CB8AC3E}">
        <p14:creationId xmlns:p14="http://schemas.microsoft.com/office/powerpoint/2010/main" val="40035622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C0114-0D81-800B-8BCE-BE8612F85F4E}"/>
              </a:ext>
            </a:extLst>
          </p:cNvPr>
          <p:cNvSpPr>
            <a:spLocks noGrp="1"/>
          </p:cNvSpPr>
          <p:nvPr>
            <p:ph type="title"/>
          </p:nvPr>
        </p:nvSpPr>
        <p:spPr>
          <a:xfrm>
            <a:off x="1474237" y="1884785"/>
            <a:ext cx="9621416" cy="1992086"/>
          </a:xfrm>
          <a:ln>
            <a:solidFill>
              <a:schemeClr val="bg1"/>
            </a:solidFill>
          </a:ln>
        </p:spPr>
        <p:style>
          <a:lnRef idx="2">
            <a:schemeClr val="accent4"/>
          </a:lnRef>
          <a:fillRef idx="1">
            <a:schemeClr val="lt1"/>
          </a:fillRef>
          <a:effectRef idx="0">
            <a:schemeClr val="accent4"/>
          </a:effectRef>
          <a:fontRef idx="minor">
            <a:schemeClr val="dk1"/>
          </a:fontRef>
        </p:style>
        <p:txBody>
          <a:bodyPr>
            <a:prstTxWarp prst="textChevron">
              <a:avLst>
                <a:gd name="adj" fmla="val 20785"/>
              </a:avLst>
            </a:prstTxWarp>
            <a:normAutofit/>
            <a:scene3d>
              <a:camera prst="orthographicFront"/>
              <a:lightRig rig="threePt" dir="t"/>
            </a:scene3d>
            <a:sp3d extrusionH="57150">
              <a:bevelT w="38100" h="38100"/>
            </a:sp3d>
          </a:bodyPr>
          <a:lstStyle/>
          <a:p>
            <a:r>
              <a:rPr lang="en-IN" sz="6000" b="1" dirty="0">
                <a:solidFill>
                  <a:srgbClr val="002060"/>
                </a:solidFill>
                <a:effectLst>
                  <a:glow rad="63500">
                    <a:schemeClr val="accent1">
                      <a:satMod val="175000"/>
                      <a:alpha val="40000"/>
                    </a:schemeClr>
                  </a:glow>
                </a:effectLst>
                <a:latin typeface="Georgia" panose="02040502050405020303" pitchFamily="18" charset="0"/>
              </a:rPr>
              <a:t>Dashboard</a:t>
            </a:r>
          </a:p>
        </p:txBody>
      </p:sp>
    </p:spTree>
    <p:extLst>
      <p:ext uri="{BB962C8B-B14F-4D97-AF65-F5344CB8AC3E}">
        <p14:creationId xmlns:p14="http://schemas.microsoft.com/office/powerpoint/2010/main" val="783027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2CF7BB-4F70-7FAB-D27F-B2483BBBA596}"/>
              </a:ext>
            </a:extLst>
          </p:cNvPr>
          <p:cNvSpPr>
            <a:spLocks noGrp="1"/>
          </p:cNvSpPr>
          <p:nvPr>
            <p:ph type="title"/>
          </p:nvPr>
        </p:nvSpPr>
        <p:spPr/>
        <p:txBody>
          <a:bodyPr/>
          <a:lstStyle/>
          <a:p>
            <a:endParaRPr lang="en-IN"/>
          </a:p>
        </p:txBody>
      </p:sp>
      <p:pic>
        <p:nvPicPr>
          <p:cNvPr id="4" name="Picture 3">
            <a:extLst>
              <a:ext uri="{FF2B5EF4-FFF2-40B4-BE49-F238E27FC236}">
                <a16:creationId xmlns:a16="http://schemas.microsoft.com/office/drawing/2014/main" id="{9D9E817B-C375-B831-E2E4-3C141D1E4930}"/>
              </a:ext>
            </a:extLst>
          </p:cNvPr>
          <p:cNvPicPr>
            <a:picLocks noChangeAspect="1"/>
          </p:cNvPicPr>
          <p:nvPr/>
        </p:nvPicPr>
        <p:blipFill>
          <a:blip r:embed="rId2"/>
          <a:stretch>
            <a:fillRect/>
          </a:stretch>
        </p:blipFill>
        <p:spPr>
          <a:xfrm>
            <a:off x="0" y="283502"/>
            <a:ext cx="12192000" cy="6290996"/>
          </a:xfrm>
          <a:prstGeom prst="rect">
            <a:avLst/>
          </a:prstGeom>
        </p:spPr>
      </p:pic>
    </p:spTree>
    <p:extLst>
      <p:ext uri="{BB962C8B-B14F-4D97-AF65-F5344CB8AC3E}">
        <p14:creationId xmlns:p14="http://schemas.microsoft.com/office/powerpoint/2010/main" val="2131032892"/>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chemeClr val="accent6">
                <a:lumMod val="20000"/>
                <a:lumOff val="80000"/>
              </a:schemeClr>
            </a:gs>
            <a:gs pos="100000">
              <a:schemeClr val="accent3">
                <a:lumMod val="20000"/>
                <a:lumOff val="80000"/>
              </a:schemeClr>
            </a:gs>
          </a:gsLst>
          <a:lin ang="5400000" scaled="0"/>
        </a:gradFill>
        <a:effectLst/>
      </p:bgPr>
    </p:bg>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70A070FD-8B3B-07B8-FB7B-A402811B54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13245" y="3122174"/>
            <a:ext cx="3965510" cy="316276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itle 3">
            <a:extLst>
              <a:ext uri="{FF2B5EF4-FFF2-40B4-BE49-F238E27FC236}">
                <a16:creationId xmlns:a16="http://schemas.microsoft.com/office/drawing/2014/main" id="{EFD3D1B1-8652-449B-D894-AA9AB6AD7857}"/>
              </a:ext>
            </a:extLst>
          </p:cNvPr>
          <p:cNvSpPr>
            <a:spLocks noGrp="1"/>
          </p:cNvSpPr>
          <p:nvPr>
            <p:ph type="title"/>
          </p:nvPr>
        </p:nvSpPr>
        <p:spPr>
          <a:xfrm>
            <a:off x="2046514" y="1361532"/>
            <a:ext cx="8610600" cy="1293028"/>
          </a:xfrm>
        </p:spPr>
        <p:txBody>
          <a:bodyPr numCol="1" anchor="t">
            <a:noAutofit/>
          </a:bodyPr>
          <a:lstStyle/>
          <a:p>
            <a:pPr algn="ctr"/>
            <a:r>
              <a:rPr lang="en-US" sz="6000" b="1" cap="none" dirty="0">
                <a:ln w="38100">
                  <a:solidFill>
                    <a:schemeClr val="tx1"/>
                  </a:solidFill>
                  <a:prstDash val="solid"/>
                </a:ln>
                <a:solidFill>
                  <a:srgbClr val="FFFFFF"/>
                </a:solidFill>
                <a:effectLst>
                  <a:glow rad="63500">
                    <a:schemeClr val="accent1">
                      <a:satMod val="175000"/>
                      <a:alpha val="40000"/>
                    </a:schemeClr>
                  </a:glow>
                  <a:outerShdw dist="38100" dir="2700000" algn="tl" rotWithShape="0">
                    <a:schemeClr val="accent2"/>
                  </a:outerShdw>
                </a:effectLst>
                <a:latin typeface="Cooper Black" pitchFamily="18" charset="0"/>
              </a:rPr>
              <a:t>INTRODUCTION</a:t>
            </a:r>
            <a:br>
              <a:rPr lang="en-IN" sz="4800" cap="none" dirty="0">
                <a:ln w="38100">
                  <a:solidFill>
                    <a:schemeClr val="tx1"/>
                  </a:solidFill>
                </a:ln>
                <a:effectLst>
                  <a:glow rad="63500">
                    <a:schemeClr val="accent1">
                      <a:satMod val="175000"/>
                      <a:alpha val="40000"/>
                    </a:schemeClr>
                  </a:glow>
                </a:effectLst>
                <a:latin typeface="Cooper Black" panose="0208090404030B020404" pitchFamily="18" charset="0"/>
              </a:rPr>
            </a:br>
            <a:endParaRPr lang="en-IN" sz="4800" cap="none" dirty="0">
              <a:ln w="38100">
                <a:solidFill>
                  <a:schemeClr val="tx1"/>
                </a:solidFill>
              </a:ln>
              <a:effectLst>
                <a:glow rad="63500">
                  <a:schemeClr val="accent1">
                    <a:satMod val="175000"/>
                    <a:alpha val="40000"/>
                  </a:schemeClr>
                </a:glow>
              </a:effectLst>
              <a:latin typeface="Cooper Black" panose="0208090404030B020404" pitchFamily="18" charset="0"/>
            </a:endParaRPr>
          </a:p>
        </p:txBody>
      </p:sp>
    </p:spTree>
    <p:extLst>
      <p:ext uri="{BB962C8B-B14F-4D97-AF65-F5344CB8AC3E}">
        <p14:creationId xmlns:p14="http://schemas.microsoft.com/office/powerpoint/2010/main" val="2983525822"/>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3462896-F8D3-1AF1-DFBD-DB7C5581586F}"/>
              </a:ext>
            </a:extLst>
          </p:cNvPr>
          <p:cNvSpPr>
            <a:spLocks noGrp="1"/>
          </p:cNvSpPr>
          <p:nvPr>
            <p:ph idx="1"/>
          </p:nvPr>
        </p:nvSpPr>
        <p:spPr>
          <a:xfrm>
            <a:off x="214604" y="1296955"/>
            <a:ext cx="11691257" cy="5225142"/>
          </a:xfrm>
        </p:spPr>
        <p:txBody>
          <a:bodyPr>
            <a:normAutofit lnSpcReduction="10000"/>
          </a:bodyPr>
          <a:lstStyle/>
          <a:p>
            <a:pPr>
              <a:lnSpc>
                <a:spcPct val="150000"/>
              </a:lnSpc>
            </a:pPr>
            <a:r>
              <a:rPr lang="en-US" sz="2000" b="1" dirty="0">
                <a:latin typeface="Georgia" panose="02040502050405020303" pitchFamily="18" charset="0"/>
              </a:rPr>
              <a:t>The top four affected age groups (65-69 to 85+) exhibit distinct patterns in oropharyngeal cancer incidence, showing fluctuations from 503 to 502 rate %, 546 to 515 rate %, 537 to 515 rate %, and 544 to 494 rate %, respectively.</a:t>
            </a:r>
          </a:p>
          <a:p>
            <a:pPr>
              <a:lnSpc>
                <a:spcPct val="150000"/>
              </a:lnSpc>
            </a:pPr>
            <a:r>
              <a:rPr lang="en-US" sz="2000" b="1" dirty="0">
                <a:latin typeface="Georgia" panose="02040502050405020303" pitchFamily="18" charset="0"/>
              </a:rPr>
              <a:t>Analyzing age-adjusted rates reveals a dynamic trend, peaking at 6.39 in 2016 and declining to 5.8 in 2020. In contrast, crude rates gradually rose from 2011 to 2014, peaked in 2018, and declined in 2019 and 2020, indicating variations in raw incidence. </a:t>
            </a:r>
          </a:p>
          <a:p>
            <a:pPr>
              <a:lnSpc>
                <a:spcPct val="150000"/>
              </a:lnSpc>
            </a:pPr>
            <a:r>
              <a:rPr lang="en-US" sz="2000" b="1" dirty="0">
                <a:latin typeface="Georgia" panose="02040502050405020303" pitchFamily="18" charset="0"/>
              </a:rPr>
              <a:t>These findings emphasize the importance of age-adjusted rates for a comprehensive grasp of oropharyngeal cancer trends, providing a more accurate reflection of prevalence and enhancing our understanding of the disease's dynamics. </a:t>
            </a:r>
          </a:p>
          <a:p>
            <a:pPr>
              <a:lnSpc>
                <a:spcPct val="150000"/>
              </a:lnSpc>
            </a:pPr>
            <a:r>
              <a:rPr lang="en-US" sz="2000" b="1" dirty="0">
                <a:latin typeface="Georgia" panose="02040502050405020303" pitchFamily="18" charset="0"/>
              </a:rPr>
              <a:t>The incidence rate had a significant fall in the year 2019 whereas the mortality rate is almost constant for a decade.</a:t>
            </a:r>
            <a:endParaRPr lang="en-IN" sz="2000" b="1" dirty="0">
              <a:latin typeface="Georgia" panose="02040502050405020303" pitchFamily="18" charset="0"/>
            </a:endParaRPr>
          </a:p>
        </p:txBody>
      </p:sp>
    </p:spTree>
    <p:extLst>
      <p:ext uri="{BB962C8B-B14F-4D97-AF65-F5344CB8AC3E}">
        <p14:creationId xmlns:p14="http://schemas.microsoft.com/office/powerpoint/2010/main" val="38459731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90239-0601-1F50-34F2-20BC39E18F57}"/>
              </a:ext>
            </a:extLst>
          </p:cNvPr>
          <p:cNvSpPr>
            <a:spLocks noGrp="1"/>
          </p:cNvSpPr>
          <p:nvPr>
            <p:ph type="title"/>
          </p:nvPr>
        </p:nvSpPr>
        <p:spPr>
          <a:xfrm>
            <a:off x="2074507" y="1179584"/>
            <a:ext cx="8610600" cy="1293028"/>
          </a:xfrm>
        </p:spPr>
        <p:txBody>
          <a:bodyPr>
            <a:normAutofit/>
          </a:bodyPr>
          <a:lstStyle/>
          <a:p>
            <a:r>
              <a:rPr lang="en-IN" sz="6000" cap="none" dirty="0">
                <a:ln w="0"/>
                <a:blipFill>
                  <a:blip r:embed="rId2"/>
                  <a:tile tx="0" ty="0" sx="100000" sy="100000" flip="none" algn="tl"/>
                </a:blipFill>
                <a:effectLst>
                  <a:outerShdw blurRad="38100" dist="19050" dir="2700000" algn="tl" rotWithShape="0">
                    <a:schemeClr val="dk1">
                      <a:alpha val="40000"/>
                    </a:schemeClr>
                  </a:outerShdw>
                </a:effectLst>
                <a:latin typeface="Cooper Black" panose="0208090404030B020404" pitchFamily="18" charset="0"/>
              </a:rPr>
              <a:t>DATA STORY</a:t>
            </a:r>
          </a:p>
        </p:txBody>
      </p:sp>
      <p:pic>
        <p:nvPicPr>
          <p:cNvPr id="3" name="Picture 2">
            <a:extLst>
              <a:ext uri="{FF2B5EF4-FFF2-40B4-BE49-F238E27FC236}">
                <a16:creationId xmlns:a16="http://schemas.microsoft.com/office/drawing/2014/main" id="{E9C9443D-95E9-E20E-48E2-0F3B95981A0A}"/>
              </a:ext>
            </a:extLst>
          </p:cNvPr>
          <p:cNvPicPr>
            <a:picLocks noChangeAspect="1"/>
          </p:cNvPicPr>
          <p:nvPr/>
        </p:nvPicPr>
        <p:blipFill>
          <a:blip r:embed="rId3"/>
          <a:stretch>
            <a:fillRect/>
          </a:stretch>
        </p:blipFill>
        <p:spPr>
          <a:xfrm>
            <a:off x="798488" y="2472612"/>
            <a:ext cx="4190162" cy="3974667"/>
          </a:xfrm>
          <a:prstGeom prst="roundRect">
            <a:avLst>
              <a:gd name="adj" fmla="val 16667"/>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prst="coolSlant"/>
          </a:sp3d>
        </p:spPr>
      </p:pic>
    </p:spTree>
    <p:extLst>
      <p:ext uri="{BB962C8B-B14F-4D97-AF65-F5344CB8AC3E}">
        <p14:creationId xmlns:p14="http://schemas.microsoft.com/office/powerpoint/2010/main" val="266147895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1DEA7E-E025-A5FC-34A3-A172EA02BD2E}"/>
              </a:ext>
            </a:extLst>
          </p:cNvPr>
          <p:cNvSpPr>
            <a:spLocks noGrp="1"/>
          </p:cNvSpPr>
          <p:nvPr>
            <p:ph type="title"/>
          </p:nvPr>
        </p:nvSpPr>
        <p:spPr>
          <a:xfrm>
            <a:off x="2708988" y="167213"/>
            <a:ext cx="8610600" cy="1293028"/>
          </a:xfrm>
        </p:spPr>
        <p:txBody>
          <a:bodyPr>
            <a:normAutofit/>
          </a:bodyPr>
          <a:lstStyle/>
          <a:p>
            <a:r>
              <a:rPr lang="en-IN" sz="4800" b="1" u="sng" cap="none" dirty="0">
                <a:solidFill>
                  <a:schemeClr val="tx1">
                    <a:lumMod val="95000"/>
                    <a:lumOff val="5000"/>
                  </a:schemeClr>
                </a:solidFill>
                <a:latin typeface="Lucida Calligraphy" panose="03010101010101010101" pitchFamily="66" charset="0"/>
                <a:cs typeface="Arial" panose="020B0604020202020204" pitchFamily="34" charset="0"/>
              </a:rPr>
              <a:t>Visualizations</a:t>
            </a:r>
            <a:endParaRPr lang="en-IN" sz="4800" cap="none" dirty="0">
              <a:latin typeface="Lucida Calligraphy" panose="03010101010101010101" pitchFamily="66" charset="0"/>
            </a:endParaRPr>
          </a:p>
        </p:txBody>
      </p:sp>
      <p:sp>
        <p:nvSpPr>
          <p:cNvPr id="4" name="Content Placeholder 2">
            <a:extLst>
              <a:ext uri="{FF2B5EF4-FFF2-40B4-BE49-F238E27FC236}">
                <a16:creationId xmlns:a16="http://schemas.microsoft.com/office/drawing/2014/main" id="{7BB0CB16-DF98-3DEA-F465-CD90A733F307}"/>
              </a:ext>
            </a:extLst>
          </p:cNvPr>
          <p:cNvSpPr>
            <a:spLocks noGrp="1"/>
          </p:cNvSpPr>
          <p:nvPr>
            <p:ph idx="1"/>
          </p:nvPr>
        </p:nvSpPr>
        <p:spPr>
          <a:xfrm>
            <a:off x="1712167" y="999607"/>
            <a:ext cx="10820400" cy="4024313"/>
          </a:xfrm>
        </p:spPr>
        <p:txBody>
          <a:bodyPr>
            <a:noAutofit/>
          </a:bodyPr>
          <a:lstStyle/>
          <a:p>
            <a:pPr marL="0" indent="0">
              <a:lnSpc>
                <a:spcPct val="200000"/>
              </a:lnSpc>
              <a:buNone/>
            </a:pPr>
            <a:r>
              <a:rPr lang="en-IN" sz="2000" b="1" dirty="0">
                <a:latin typeface="Georgia" panose="02040502050405020303" pitchFamily="18" charset="0"/>
                <a:cs typeface="Arial" panose="020B0604020202020204" pitchFamily="34" charset="0"/>
              </a:rPr>
              <a:t>Types of visualizations included:</a:t>
            </a:r>
          </a:p>
          <a:p>
            <a:pPr>
              <a:lnSpc>
                <a:spcPct val="200000"/>
              </a:lnSpc>
            </a:pPr>
            <a:r>
              <a:rPr lang="en-IN" sz="2000" b="1" dirty="0">
                <a:latin typeface="Georgia" panose="02040502050405020303" pitchFamily="18" charset="0"/>
                <a:cs typeface="Arial" panose="020B0604020202020204" pitchFamily="34" charset="0"/>
              </a:rPr>
              <a:t>Bar graph</a:t>
            </a:r>
          </a:p>
          <a:p>
            <a:pPr>
              <a:lnSpc>
                <a:spcPct val="200000"/>
              </a:lnSpc>
            </a:pPr>
            <a:r>
              <a:rPr lang="en-IN" sz="2000" b="1" dirty="0">
                <a:latin typeface="Georgia" panose="02040502050405020303" pitchFamily="18" charset="0"/>
                <a:cs typeface="Arial" panose="020B0604020202020204" pitchFamily="34" charset="0"/>
              </a:rPr>
              <a:t>Pie chart</a:t>
            </a:r>
          </a:p>
          <a:p>
            <a:pPr>
              <a:lnSpc>
                <a:spcPct val="200000"/>
              </a:lnSpc>
            </a:pPr>
            <a:r>
              <a:rPr lang="en-IN" sz="2000" b="1" dirty="0">
                <a:latin typeface="Georgia" panose="02040502050405020303" pitchFamily="18" charset="0"/>
                <a:cs typeface="Arial" panose="020B0604020202020204" pitchFamily="34" charset="0"/>
              </a:rPr>
              <a:t>Tree map</a:t>
            </a:r>
          </a:p>
          <a:p>
            <a:pPr>
              <a:lnSpc>
                <a:spcPct val="200000"/>
              </a:lnSpc>
            </a:pPr>
            <a:r>
              <a:rPr lang="en-IN" sz="2000" b="1" dirty="0">
                <a:latin typeface="Georgia" panose="02040502050405020303" pitchFamily="18" charset="0"/>
                <a:cs typeface="Arial" panose="020B0604020202020204" pitchFamily="34" charset="0"/>
              </a:rPr>
              <a:t>Map graph</a:t>
            </a:r>
          </a:p>
          <a:p>
            <a:pPr>
              <a:lnSpc>
                <a:spcPct val="200000"/>
              </a:lnSpc>
            </a:pPr>
            <a:r>
              <a:rPr lang="en-IN" sz="2000" b="1" dirty="0">
                <a:latin typeface="Georgia" panose="02040502050405020303" pitchFamily="18" charset="0"/>
                <a:cs typeface="Arial" panose="020B0604020202020204" pitchFamily="34" charset="0"/>
              </a:rPr>
              <a:t>Lollipop graph</a:t>
            </a:r>
          </a:p>
          <a:p>
            <a:pPr>
              <a:lnSpc>
                <a:spcPct val="200000"/>
              </a:lnSpc>
            </a:pPr>
            <a:r>
              <a:rPr lang="en-IN" sz="2000" b="1" dirty="0">
                <a:latin typeface="Georgia" panose="02040502050405020303" pitchFamily="18" charset="0"/>
                <a:cs typeface="Arial" panose="020B0604020202020204" pitchFamily="34" charset="0"/>
              </a:rPr>
              <a:t>Butterfly graph</a:t>
            </a:r>
          </a:p>
          <a:p>
            <a:pPr>
              <a:lnSpc>
                <a:spcPct val="200000"/>
              </a:lnSpc>
            </a:pPr>
            <a:r>
              <a:rPr lang="en-IN" sz="2000" b="1" dirty="0">
                <a:latin typeface="Georgia" panose="02040502050405020303" pitchFamily="18" charset="0"/>
                <a:cs typeface="Arial" panose="020B0604020202020204" pitchFamily="34" charset="0"/>
              </a:rPr>
              <a:t>Line graph </a:t>
            </a:r>
          </a:p>
        </p:txBody>
      </p:sp>
    </p:spTree>
    <p:extLst>
      <p:ext uri="{BB962C8B-B14F-4D97-AF65-F5344CB8AC3E}">
        <p14:creationId xmlns:p14="http://schemas.microsoft.com/office/powerpoint/2010/main" val="320084063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D776DE9-94A9-5A90-3C48-47D7EC7558F2}"/>
              </a:ext>
            </a:extLst>
          </p:cNvPr>
          <p:cNvPicPr>
            <a:picLocks noChangeAspect="1"/>
          </p:cNvPicPr>
          <p:nvPr/>
        </p:nvPicPr>
        <p:blipFill>
          <a:blip r:embed="rId2"/>
          <a:stretch>
            <a:fillRect/>
          </a:stretch>
        </p:blipFill>
        <p:spPr>
          <a:xfrm>
            <a:off x="595603" y="-120561"/>
            <a:ext cx="11282265" cy="6996104"/>
          </a:xfrm>
          <a:prstGeom prst="rect">
            <a:avLst/>
          </a:prstGeom>
        </p:spPr>
      </p:pic>
      <p:grpSp>
        <p:nvGrpSpPr>
          <p:cNvPr id="6" name="Group 5">
            <a:extLst>
              <a:ext uri="{FF2B5EF4-FFF2-40B4-BE49-F238E27FC236}">
                <a16:creationId xmlns:a16="http://schemas.microsoft.com/office/drawing/2014/main" id="{3BE1C013-CC38-7AAB-D231-6C595B0CDD88}"/>
              </a:ext>
            </a:extLst>
          </p:cNvPr>
          <p:cNvGrpSpPr/>
          <p:nvPr/>
        </p:nvGrpSpPr>
        <p:grpSpPr>
          <a:xfrm>
            <a:off x="1" y="0"/>
            <a:ext cx="12192000" cy="838200"/>
            <a:chOff x="0" y="0"/>
            <a:chExt cx="9076509" cy="838200"/>
          </a:xfrm>
        </p:grpSpPr>
        <p:sp>
          <p:nvSpPr>
            <p:cNvPr id="4" name="Rounded Rectangle 9">
              <a:extLst>
                <a:ext uri="{FF2B5EF4-FFF2-40B4-BE49-F238E27FC236}">
                  <a16:creationId xmlns:a16="http://schemas.microsoft.com/office/drawing/2014/main" id="{78FEE2EC-57C5-D78A-2234-F5D6405D3781}"/>
                </a:ext>
              </a:extLst>
            </p:cNvPr>
            <p:cNvSpPr/>
            <p:nvPr/>
          </p:nvSpPr>
          <p:spPr>
            <a:xfrm>
              <a:off x="0" y="0"/>
              <a:ext cx="9076509" cy="622679"/>
            </a:xfrm>
            <a:prstGeom prst="roundRect">
              <a:avLst/>
            </a:prstGeom>
            <a:ln/>
          </p:spPr>
          <p:style>
            <a:lnRef idx="0">
              <a:schemeClr val="accent1"/>
            </a:lnRef>
            <a:fillRef idx="3">
              <a:schemeClr val="accent1"/>
            </a:fillRef>
            <a:effectRef idx="3">
              <a:schemeClr val="accent1"/>
            </a:effectRef>
            <a:fontRef idx="minor">
              <a:schemeClr val="lt1"/>
            </a:fontRef>
          </p:style>
          <p:txBody>
            <a:bodyPr lIns="91422" tIns="45711" rIns="91422" bIns="45711" rtlCol="0" anchor="ctr"/>
            <a:lstStyle/>
            <a:p>
              <a:pPr algn="ctr"/>
              <a:endParaRPr lang="en-IN"/>
            </a:p>
          </p:txBody>
        </p:sp>
        <p:sp>
          <p:nvSpPr>
            <p:cNvPr id="5" name="Rounded Rectangle 4">
              <a:extLst>
                <a:ext uri="{FF2B5EF4-FFF2-40B4-BE49-F238E27FC236}">
                  <a16:creationId xmlns:a16="http://schemas.microsoft.com/office/drawing/2014/main" id="{CAF34823-EA12-7B69-8DCA-406AE16049E6}"/>
                </a:ext>
              </a:extLst>
            </p:cNvPr>
            <p:cNvSpPr/>
            <p:nvPr/>
          </p:nvSpPr>
          <p:spPr>
            <a:xfrm>
              <a:off x="0" y="76200"/>
              <a:ext cx="9076508" cy="762000"/>
            </a:xfrm>
            <a:prstGeom prst="roundRect">
              <a:avLst>
                <a:gd name="adj" fmla="val 35333"/>
              </a:avLst>
            </a:prstGeom>
            <a:ln/>
          </p:spPr>
          <p:style>
            <a:lnRef idx="1">
              <a:schemeClr val="accent4"/>
            </a:lnRef>
            <a:fillRef idx="2">
              <a:schemeClr val="accent4"/>
            </a:fillRef>
            <a:effectRef idx="1">
              <a:schemeClr val="accent4"/>
            </a:effectRef>
            <a:fontRef idx="minor">
              <a:schemeClr val="dk1"/>
            </a:fontRef>
          </p:style>
          <p:txBody>
            <a:bodyPr lIns="91422" tIns="45711" rIns="91422" bIns="45711" rtlCol="0" anchor="ctr">
              <a:sp3d extrusionH="57150">
                <a:bevelT w="38100" h="38100" prst="angle"/>
              </a:sp3d>
            </a:bodyPr>
            <a:lstStyle/>
            <a:p>
              <a:pPr algn="ctr"/>
              <a:r>
                <a:rPr lang="en-US" sz="2400" b="1" u="sng" dirty="0">
                  <a:solidFill>
                    <a:schemeClr val="tx1"/>
                  </a:solidFill>
                  <a:effectLst/>
                  <a:latin typeface="Georgia" panose="02040502050405020303" pitchFamily="18" charset="0"/>
                </a:rPr>
                <a:t>Age-wise Distribution of Oropharyngeal Cancer Cases:</a:t>
              </a:r>
              <a:endParaRPr lang="en-US" sz="2400" b="1" dirty="0">
                <a:solidFill>
                  <a:schemeClr val="tx1"/>
                </a:solidFill>
                <a:effectLst/>
                <a:latin typeface="Georgia" panose="02040502050405020303" pitchFamily="18" charset="0"/>
              </a:endParaRPr>
            </a:p>
            <a:p>
              <a:pPr algn="ctr"/>
              <a:r>
                <a:rPr lang="en-US" sz="2400" b="1" u="sng" dirty="0">
                  <a:solidFill>
                    <a:schemeClr val="tx1"/>
                  </a:solidFill>
                  <a:effectLst/>
                  <a:latin typeface="Georgia" panose="02040502050405020303" pitchFamily="18" charset="0"/>
                </a:rPr>
                <a:t>A Comprehensive Analysis from 2011 to 2020</a:t>
              </a:r>
              <a:endParaRPr lang="en-IN" sz="2400" b="1" dirty="0">
                <a:solidFill>
                  <a:schemeClr val="tx1"/>
                </a:solidFill>
                <a:effectLst>
                  <a:glow rad="63500">
                    <a:schemeClr val="accent6">
                      <a:satMod val="175000"/>
                      <a:alpha val="40000"/>
                    </a:schemeClr>
                  </a:glow>
                </a:effectLst>
                <a:latin typeface="Georgia" panose="02040502050405020303" pitchFamily="18" charset="0"/>
                <a:ea typeface="Cambria Math" pitchFamily="18" charset="0"/>
                <a:cs typeface="JasmineUPC" pitchFamily="18" charset="-34"/>
              </a:endParaRPr>
            </a:p>
          </p:txBody>
        </p:sp>
      </p:grpSp>
    </p:spTree>
    <p:extLst>
      <p:ext uri="{BB962C8B-B14F-4D97-AF65-F5344CB8AC3E}">
        <p14:creationId xmlns:p14="http://schemas.microsoft.com/office/powerpoint/2010/main" val="1685161777"/>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8A8BD1-CE27-5B2F-0C21-E3AD399A7DAF}"/>
              </a:ext>
            </a:extLst>
          </p:cNvPr>
          <p:cNvSpPr>
            <a:spLocks noGrp="1"/>
          </p:cNvSpPr>
          <p:nvPr>
            <p:ph idx="1"/>
          </p:nvPr>
        </p:nvSpPr>
        <p:spPr>
          <a:xfrm>
            <a:off x="751115" y="1558214"/>
            <a:ext cx="10820400" cy="4921730"/>
          </a:xfrm>
        </p:spPr>
        <p:txBody>
          <a:bodyPr>
            <a:normAutofit/>
          </a:bodyPr>
          <a:lstStyle/>
          <a:p>
            <a:pPr marL="914400" algn="just">
              <a:lnSpc>
                <a:spcPct val="200000"/>
              </a:lnSpc>
            </a:pPr>
            <a:r>
              <a:rPr lang="en-IN" sz="2000" b="1" kern="100" dirty="0">
                <a:solidFill>
                  <a:schemeClr val="tx1">
                    <a:lumMod val="95000"/>
                    <a:lumOff val="5000"/>
                  </a:schemeClr>
                </a:solidFill>
                <a:effectLst/>
                <a:latin typeface="Georgia" panose="02040502050405020303" pitchFamily="18" charset="0"/>
                <a:ea typeface="Calibri" panose="020F0502020204030204" pitchFamily="34" charset="0"/>
                <a:cs typeface="Arial" panose="020B0604020202020204" pitchFamily="34" charset="0"/>
              </a:rPr>
              <a:t>In this Bar graph, the variables are Age and Rate. I used these variables from my first dataset- By Age.</a:t>
            </a:r>
          </a:p>
          <a:p>
            <a:pPr marL="914400" algn="just">
              <a:lnSpc>
                <a:spcPct val="200000"/>
              </a:lnSpc>
            </a:pPr>
            <a:r>
              <a:rPr lang="en-IN" sz="2000" b="1" kern="100" dirty="0">
                <a:solidFill>
                  <a:schemeClr val="tx1">
                    <a:lumMod val="95000"/>
                    <a:lumOff val="5000"/>
                  </a:schemeClr>
                </a:solidFill>
                <a:effectLst/>
                <a:latin typeface="Georgia" panose="02040502050405020303" pitchFamily="18" charset="0"/>
                <a:ea typeface="Calibri" panose="020F0502020204030204" pitchFamily="34" charset="0"/>
                <a:cs typeface="Arial" panose="020B0604020202020204" pitchFamily="34" charset="0"/>
              </a:rPr>
              <a:t>Age - discrete variable – it is a characteristic variable (string) – its units are in years</a:t>
            </a:r>
          </a:p>
          <a:p>
            <a:pPr marL="914400" algn="just">
              <a:lnSpc>
                <a:spcPct val="200000"/>
              </a:lnSpc>
              <a:spcAft>
                <a:spcPts val="800"/>
              </a:spcAft>
            </a:pPr>
            <a:r>
              <a:rPr lang="en-IN" sz="2000" b="1" kern="100" dirty="0">
                <a:solidFill>
                  <a:schemeClr val="tx1">
                    <a:lumMod val="95000"/>
                    <a:lumOff val="5000"/>
                  </a:schemeClr>
                </a:solidFill>
                <a:effectLst/>
                <a:latin typeface="Georgia" panose="02040502050405020303" pitchFamily="18" charset="0"/>
                <a:ea typeface="Calibri" panose="020F0502020204030204" pitchFamily="34" charset="0"/>
                <a:cs typeface="Arial" panose="020B0604020202020204" pitchFamily="34" charset="0"/>
              </a:rPr>
              <a:t>Rate – continuous variable – it is a numeric variable – it is measured in numbers.</a:t>
            </a:r>
          </a:p>
          <a:p>
            <a:endParaRPr lang="en-IN" sz="2000" dirty="0">
              <a:latin typeface="Georgia" panose="02040502050405020303" pitchFamily="18" charset="0"/>
            </a:endParaRPr>
          </a:p>
        </p:txBody>
      </p:sp>
    </p:spTree>
    <p:extLst>
      <p:ext uri="{BB962C8B-B14F-4D97-AF65-F5344CB8AC3E}">
        <p14:creationId xmlns:p14="http://schemas.microsoft.com/office/powerpoint/2010/main" val="2824577853"/>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10F86A-3256-BFAC-CE93-9BF2BEADAFFB}"/>
              </a:ext>
            </a:extLst>
          </p:cNvPr>
          <p:cNvSpPr>
            <a:spLocks noGrp="1"/>
          </p:cNvSpPr>
          <p:nvPr>
            <p:ph type="title"/>
          </p:nvPr>
        </p:nvSpPr>
        <p:spPr>
          <a:xfrm>
            <a:off x="3060440" y="475861"/>
            <a:ext cx="9131559" cy="2146041"/>
          </a:xfrm>
        </p:spPr>
        <p:txBody>
          <a:bodyPr>
            <a:normAutofit/>
          </a:bodyPr>
          <a:lstStyle/>
          <a:p>
            <a:pPr>
              <a:lnSpc>
                <a:spcPct val="150000"/>
              </a:lnSpc>
            </a:pPr>
            <a:r>
              <a:rPr lang="en-IN" sz="2000" b="1" kern="100" cap="none" dirty="0">
                <a:solidFill>
                  <a:srgbClr val="002060"/>
                </a:solidFill>
                <a:effectLst/>
                <a:latin typeface="Georgia" panose="02040502050405020303" pitchFamily="18" charset="0"/>
                <a:ea typeface="Calibri" panose="020F0502020204030204" pitchFamily="34" charset="0"/>
                <a:cs typeface="Times New Roman" panose="02020603050405020304" pitchFamily="18" charset="0"/>
              </a:rPr>
              <a:t>Is There A Significant Difference In Oropharyngeal Cancer Incidence Among Different Age Groups, And Are Specific Age Brackets More Susceptible To The Disease?</a:t>
            </a:r>
            <a:br>
              <a:rPr lang="en-IN" sz="2000" b="1" kern="100" cap="none" dirty="0">
                <a:solidFill>
                  <a:srgbClr val="002060"/>
                </a:solidFill>
                <a:effectLst/>
                <a:latin typeface="Georgia" panose="02040502050405020303" pitchFamily="18" charset="0"/>
                <a:ea typeface="Calibri" panose="020F0502020204030204" pitchFamily="34" charset="0"/>
                <a:cs typeface="Times New Roman" panose="02020603050405020304" pitchFamily="18" charset="0"/>
              </a:rPr>
            </a:br>
            <a:endParaRPr lang="en-IN" sz="2000" cap="none" dirty="0">
              <a:solidFill>
                <a:srgbClr val="002060"/>
              </a:solidFill>
            </a:endParaRPr>
          </a:p>
        </p:txBody>
      </p:sp>
      <p:sp>
        <p:nvSpPr>
          <p:cNvPr id="3" name="Content Placeholder 2">
            <a:extLst>
              <a:ext uri="{FF2B5EF4-FFF2-40B4-BE49-F238E27FC236}">
                <a16:creationId xmlns:a16="http://schemas.microsoft.com/office/drawing/2014/main" id="{BE3AC216-A300-51EF-F292-EC72D69FAB2D}"/>
              </a:ext>
            </a:extLst>
          </p:cNvPr>
          <p:cNvSpPr>
            <a:spLocks noGrp="1"/>
          </p:cNvSpPr>
          <p:nvPr>
            <p:ph idx="1"/>
          </p:nvPr>
        </p:nvSpPr>
        <p:spPr/>
        <p:txBody>
          <a:bodyPr>
            <a:normAutofit/>
          </a:bodyPr>
          <a:lstStyle/>
          <a:p>
            <a:pPr>
              <a:lnSpc>
                <a:spcPct val="150000"/>
              </a:lnSpc>
            </a:pPr>
            <a:r>
              <a:rPr lang="en-US" sz="2000" b="1" dirty="0">
                <a:latin typeface="Georgia" panose="02040502050405020303" pitchFamily="18" charset="0"/>
              </a:rPr>
              <a:t>Yes, a significant age-related difference exists in oropharyngeal cancer incidence, with the highest susceptibility observed in individuals aged over 65.</a:t>
            </a:r>
          </a:p>
          <a:p>
            <a:pPr>
              <a:lnSpc>
                <a:spcPct val="150000"/>
              </a:lnSpc>
            </a:pPr>
            <a:r>
              <a:rPr lang="en-US" sz="2000" b="1" dirty="0">
                <a:latin typeface="Georgia" panose="02040502050405020303" pitchFamily="18" charset="0"/>
              </a:rPr>
              <a:t> The most affected group is those over 85, followed by age brackets 70-74, 80-84, 75-79, and 60-64. </a:t>
            </a:r>
          </a:p>
          <a:p>
            <a:pPr>
              <a:lnSpc>
                <a:spcPct val="150000"/>
              </a:lnSpc>
            </a:pPr>
            <a:r>
              <a:rPr lang="en-US" sz="2000" b="1" i="0" dirty="0">
                <a:solidFill>
                  <a:srgbClr val="0F0F0F"/>
                </a:solidFill>
                <a:effectLst/>
                <a:latin typeface="Georgia" panose="02040502050405020303" pitchFamily="18" charset="0"/>
              </a:rPr>
              <a:t>These findings emphasize the need for targeted screening and awareness campaigns for the elderly population, especially those beyond 85 years, to improve early detection and enhance outcomes in oropharyngeal cancer management.</a:t>
            </a:r>
            <a:endParaRPr lang="en-IN" sz="2000" b="1" dirty="0">
              <a:latin typeface="Georgia" panose="02040502050405020303" pitchFamily="18" charset="0"/>
            </a:endParaRPr>
          </a:p>
        </p:txBody>
      </p:sp>
    </p:spTree>
    <p:extLst>
      <p:ext uri="{BB962C8B-B14F-4D97-AF65-F5344CB8AC3E}">
        <p14:creationId xmlns:p14="http://schemas.microsoft.com/office/powerpoint/2010/main" val="3660416871"/>
      </p:ext>
    </p:extLst>
  </p:cSld>
  <p:clrMapOvr>
    <a:masterClrMapping/>
  </p:clrMapOvr>
  <p:transition spd="slow">
    <p:cove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9CD7E89-E64C-0FCC-B184-075877DE542A}"/>
              </a:ext>
            </a:extLst>
          </p:cNvPr>
          <p:cNvPicPr>
            <a:picLocks noChangeAspect="1"/>
          </p:cNvPicPr>
          <p:nvPr/>
        </p:nvPicPr>
        <p:blipFill rotWithShape="1">
          <a:blip r:embed="rId2"/>
          <a:srcRect l="6982"/>
          <a:stretch/>
        </p:blipFill>
        <p:spPr>
          <a:xfrm>
            <a:off x="1707502" y="43543"/>
            <a:ext cx="10005130" cy="6578082"/>
          </a:xfrm>
          <a:prstGeom prst="rect">
            <a:avLst/>
          </a:prstGeom>
        </p:spPr>
      </p:pic>
      <p:grpSp>
        <p:nvGrpSpPr>
          <p:cNvPr id="4" name="Group 3">
            <a:extLst>
              <a:ext uri="{FF2B5EF4-FFF2-40B4-BE49-F238E27FC236}">
                <a16:creationId xmlns:a16="http://schemas.microsoft.com/office/drawing/2014/main" id="{93C5FBF0-4A45-7A08-9089-D6CDFABB0C9A}"/>
              </a:ext>
            </a:extLst>
          </p:cNvPr>
          <p:cNvGrpSpPr/>
          <p:nvPr/>
        </p:nvGrpSpPr>
        <p:grpSpPr>
          <a:xfrm>
            <a:off x="1" y="0"/>
            <a:ext cx="12192000" cy="838200"/>
            <a:chOff x="0" y="0"/>
            <a:chExt cx="9076509" cy="838200"/>
          </a:xfrm>
        </p:grpSpPr>
        <p:sp>
          <p:nvSpPr>
            <p:cNvPr id="5" name="Rounded Rectangle 9">
              <a:extLst>
                <a:ext uri="{FF2B5EF4-FFF2-40B4-BE49-F238E27FC236}">
                  <a16:creationId xmlns:a16="http://schemas.microsoft.com/office/drawing/2014/main" id="{230D25AB-3B4B-A9CA-59F1-5C6B349AE052}"/>
                </a:ext>
              </a:extLst>
            </p:cNvPr>
            <p:cNvSpPr/>
            <p:nvPr/>
          </p:nvSpPr>
          <p:spPr>
            <a:xfrm>
              <a:off x="0" y="0"/>
              <a:ext cx="9076509" cy="622679"/>
            </a:xfrm>
            <a:prstGeom prst="roundRect">
              <a:avLst/>
            </a:prstGeom>
            <a:ln/>
          </p:spPr>
          <p:style>
            <a:lnRef idx="0">
              <a:schemeClr val="accent1"/>
            </a:lnRef>
            <a:fillRef idx="3">
              <a:schemeClr val="accent1"/>
            </a:fillRef>
            <a:effectRef idx="3">
              <a:schemeClr val="accent1"/>
            </a:effectRef>
            <a:fontRef idx="minor">
              <a:schemeClr val="lt1"/>
            </a:fontRef>
          </p:style>
          <p:txBody>
            <a:bodyPr lIns="91422" tIns="45711" rIns="91422" bIns="45711" rtlCol="0" anchor="ctr"/>
            <a:lstStyle/>
            <a:p>
              <a:pPr algn="ctr"/>
              <a:endParaRPr lang="en-IN" sz="2400" b="1">
                <a:latin typeface="Georgia" panose="02040502050405020303" pitchFamily="18" charset="0"/>
              </a:endParaRPr>
            </a:p>
          </p:txBody>
        </p:sp>
        <p:sp>
          <p:nvSpPr>
            <p:cNvPr id="6" name="Rounded Rectangle 4">
              <a:extLst>
                <a:ext uri="{FF2B5EF4-FFF2-40B4-BE49-F238E27FC236}">
                  <a16:creationId xmlns:a16="http://schemas.microsoft.com/office/drawing/2014/main" id="{CB9177E0-8A05-1753-207B-ECFE56F6CD98}"/>
                </a:ext>
              </a:extLst>
            </p:cNvPr>
            <p:cNvSpPr/>
            <p:nvPr/>
          </p:nvSpPr>
          <p:spPr>
            <a:xfrm>
              <a:off x="0" y="76200"/>
              <a:ext cx="9076508" cy="762000"/>
            </a:xfrm>
            <a:prstGeom prst="roundRect">
              <a:avLst>
                <a:gd name="adj" fmla="val 35333"/>
              </a:avLst>
            </a:prstGeom>
            <a:ln/>
          </p:spPr>
          <p:style>
            <a:lnRef idx="1">
              <a:schemeClr val="accent4"/>
            </a:lnRef>
            <a:fillRef idx="2">
              <a:schemeClr val="accent4"/>
            </a:fillRef>
            <a:effectRef idx="1">
              <a:schemeClr val="accent4"/>
            </a:effectRef>
            <a:fontRef idx="minor">
              <a:schemeClr val="dk1"/>
            </a:fontRef>
          </p:style>
          <p:txBody>
            <a:bodyPr lIns="91422" tIns="45711" rIns="91422" bIns="45711" rtlCol="0" anchor="ctr">
              <a:sp3d extrusionH="57150">
                <a:bevelT w="38100" h="38100" prst="angle"/>
              </a:sp3d>
            </a:bodyPr>
            <a:lstStyle/>
            <a:p>
              <a:pPr algn="ctr"/>
              <a:r>
                <a:rPr lang="en-US" sz="2400" b="1" u="sng" dirty="0">
                  <a:solidFill>
                    <a:srgbClr val="000000"/>
                  </a:solidFill>
                  <a:effectLst/>
                  <a:latin typeface="Georgia" panose="02040502050405020303" pitchFamily="18" charset="0"/>
                </a:rPr>
                <a:t>Exploring Diversity in Cancer Cases: A Racial Breakdown</a:t>
              </a:r>
              <a:endParaRPr lang="en-IN" sz="2400" b="1" dirty="0">
                <a:solidFill>
                  <a:schemeClr val="tx1"/>
                </a:solidFill>
                <a:effectLst>
                  <a:glow rad="63500">
                    <a:schemeClr val="accent6">
                      <a:satMod val="175000"/>
                      <a:alpha val="40000"/>
                    </a:schemeClr>
                  </a:glow>
                </a:effectLst>
                <a:latin typeface="Georgia" panose="02040502050405020303" pitchFamily="18" charset="0"/>
                <a:ea typeface="Cambria Math" pitchFamily="18" charset="0"/>
                <a:cs typeface="JasmineUPC" pitchFamily="18" charset="-34"/>
              </a:endParaRPr>
            </a:p>
          </p:txBody>
        </p:sp>
      </p:grpSp>
    </p:spTree>
    <p:extLst>
      <p:ext uri="{BB962C8B-B14F-4D97-AF65-F5344CB8AC3E}">
        <p14:creationId xmlns:p14="http://schemas.microsoft.com/office/powerpoint/2010/main" val="46499751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B186FBB-4406-36B5-023D-D52CB6D27A50}"/>
              </a:ext>
            </a:extLst>
          </p:cNvPr>
          <p:cNvSpPr>
            <a:spLocks noGrp="1"/>
          </p:cNvSpPr>
          <p:nvPr>
            <p:ph idx="1"/>
          </p:nvPr>
        </p:nvSpPr>
        <p:spPr>
          <a:xfrm>
            <a:off x="270588" y="1287624"/>
            <a:ext cx="11235612" cy="5136335"/>
          </a:xfrm>
        </p:spPr>
        <p:txBody>
          <a:bodyPr>
            <a:noAutofit/>
          </a:bodyPr>
          <a:lstStyle/>
          <a:p>
            <a:pPr>
              <a:lnSpc>
                <a:spcPct val="170000"/>
              </a:lnSpc>
            </a:pPr>
            <a:r>
              <a:rPr lang="en-IN" sz="2000" b="1" kern="100" dirty="0">
                <a:solidFill>
                  <a:schemeClr val="tx1">
                    <a:lumMod val="95000"/>
                    <a:lumOff val="5000"/>
                  </a:schemeClr>
                </a:solidFill>
                <a:effectLst/>
                <a:latin typeface="Georgia" panose="02040502050405020303" pitchFamily="18" charset="0"/>
                <a:ea typeface="Calibri" panose="020F0502020204030204" pitchFamily="34" charset="0"/>
                <a:cs typeface="Arial" panose="020B0604020202020204" pitchFamily="34" charset="0"/>
              </a:rPr>
              <a:t>In this Pie chart, the variables are Race and Rate. I used these variables from my first dataset- By Age.</a:t>
            </a:r>
          </a:p>
          <a:p>
            <a:pPr>
              <a:lnSpc>
                <a:spcPct val="170000"/>
              </a:lnSpc>
            </a:pPr>
            <a:r>
              <a:rPr lang="en-IN" sz="2000" b="1" kern="100" dirty="0">
                <a:solidFill>
                  <a:schemeClr val="tx1">
                    <a:lumMod val="95000"/>
                    <a:lumOff val="5000"/>
                  </a:schemeClr>
                </a:solidFill>
                <a:effectLst/>
                <a:latin typeface="Georgia" panose="02040502050405020303" pitchFamily="18" charset="0"/>
                <a:ea typeface="Calibri" panose="020F0502020204030204" pitchFamily="34" charset="0"/>
                <a:cs typeface="Arial" panose="020B0604020202020204" pitchFamily="34" charset="0"/>
              </a:rPr>
              <a:t>Race- discrete variable – it is a characteristic variable – string</a:t>
            </a:r>
          </a:p>
          <a:p>
            <a:pPr>
              <a:lnSpc>
                <a:spcPct val="170000"/>
              </a:lnSpc>
            </a:pPr>
            <a:r>
              <a:rPr lang="en-IN" sz="2000" b="1" kern="100" dirty="0">
                <a:solidFill>
                  <a:schemeClr val="tx1">
                    <a:lumMod val="95000"/>
                    <a:lumOff val="5000"/>
                  </a:schemeClr>
                </a:solidFill>
                <a:latin typeface="Georgia" panose="02040502050405020303" pitchFamily="18" charset="0"/>
                <a:ea typeface="Calibri" panose="020F0502020204030204" pitchFamily="34" charset="0"/>
                <a:cs typeface="Arial" panose="020B0604020202020204" pitchFamily="34" charset="0"/>
              </a:rPr>
              <a:t>Race – subgroups- </a:t>
            </a:r>
          </a:p>
          <a:p>
            <a:pPr marL="457200" indent="-457200">
              <a:lnSpc>
                <a:spcPct val="170000"/>
              </a:lnSpc>
              <a:buFont typeface="+mj-lt"/>
              <a:buAutoNum type="alphaLcParenR"/>
            </a:pPr>
            <a:r>
              <a:rPr lang="en-IN" sz="2000" b="1" kern="100" dirty="0">
                <a:solidFill>
                  <a:schemeClr val="tx1">
                    <a:lumMod val="95000"/>
                    <a:lumOff val="5000"/>
                  </a:schemeClr>
                </a:solidFill>
                <a:latin typeface="Georgia" panose="02040502050405020303" pitchFamily="18" charset="0"/>
                <a:ea typeface="Calibri" panose="020F0502020204030204" pitchFamily="34" charset="0"/>
                <a:cs typeface="Arial" panose="020B0604020202020204" pitchFamily="34" charset="0"/>
              </a:rPr>
              <a:t>Hispanic of any race</a:t>
            </a:r>
          </a:p>
          <a:p>
            <a:pPr marL="457200" indent="-457200">
              <a:lnSpc>
                <a:spcPct val="170000"/>
              </a:lnSpc>
              <a:buFont typeface="+mj-lt"/>
              <a:buAutoNum type="alphaLcParenR"/>
            </a:pPr>
            <a:r>
              <a:rPr lang="en-IN" sz="2000" b="1" kern="100" dirty="0">
                <a:solidFill>
                  <a:schemeClr val="tx1">
                    <a:lumMod val="95000"/>
                    <a:lumOff val="5000"/>
                  </a:schemeClr>
                </a:solidFill>
                <a:latin typeface="Georgia" panose="02040502050405020303" pitchFamily="18" charset="0"/>
                <a:ea typeface="Calibri" panose="020F0502020204030204" pitchFamily="34" charset="0"/>
                <a:cs typeface="Arial" panose="020B0604020202020204" pitchFamily="34" charset="0"/>
              </a:rPr>
              <a:t>Non-Hispanic race </a:t>
            </a:r>
          </a:p>
          <a:p>
            <a:pPr marL="457200" indent="-457200">
              <a:lnSpc>
                <a:spcPct val="170000"/>
              </a:lnSpc>
              <a:buFont typeface="+mj-lt"/>
              <a:buAutoNum type="alphaLcParenR"/>
            </a:pPr>
            <a:r>
              <a:rPr lang="en-IN" sz="2000" b="1" kern="100" dirty="0">
                <a:solidFill>
                  <a:schemeClr val="tx1">
                    <a:lumMod val="95000"/>
                    <a:lumOff val="5000"/>
                  </a:schemeClr>
                </a:solidFill>
                <a:latin typeface="Georgia" panose="02040502050405020303" pitchFamily="18" charset="0"/>
                <a:ea typeface="Calibri" panose="020F0502020204030204" pitchFamily="34" charset="0"/>
                <a:cs typeface="Arial" panose="020B0604020202020204" pitchFamily="34" charset="0"/>
              </a:rPr>
              <a:t>All other races </a:t>
            </a:r>
            <a:endParaRPr lang="en-IN" sz="2000" b="1" kern="100" dirty="0">
              <a:solidFill>
                <a:schemeClr val="tx1">
                  <a:lumMod val="95000"/>
                  <a:lumOff val="5000"/>
                </a:schemeClr>
              </a:solidFill>
              <a:effectLst/>
              <a:latin typeface="Georgia" panose="02040502050405020303" pitchFamily="18" charset="0"/>
              <a:ea typeface="Calibri" panose="020F0502020204030204" pitchFamily="34" charset="0"/>
              <a:cs typeface="Arial" panose="020B0604020202020204" pitchFamily="34" charset="0"/>
            </a:endParaRPr>
          </a:p>
          <a:p>
            <a:pPr>
              <a:lnSpc>
                <a:spcPct val="170000"/>
              </a:lnSpc>
            </a:pPr>
            <a:r>
              <a:rPr lang="en-IN" sz="2000" b="1" kern="100" dirty="0">
                <a:solidFill>
                  <a:schemeClr val="tx1">
                    <a:lumMod val="95000"/>
                    <a:lumOff val="5000"/>
                  </a:schemeClr>
                </a:solidFill>
                <a:effectLst/>
                <a:latin typeface="Georgia" panose="02040502050405020303" pitchFamily="18" charset="0"/>
                <a:ea typeface="Calibri" panose="020F0502020204030204" pitchFamily="34" charset="0"/>
                <a:cs typeface="Arial" panose="020B0604020202020204" pitchFamily="34" charset="0"/>
              </a:rPr>
              <a:t>Rate – continuous variable – it is a numeric variable – it is measured in numbers.</a:t>
            </a:r>
          </a:p>
          <a:p>
            <a:pPr>
              <a:lnSpc>
                <a:spcPct val="170000"/>
              </a:lnSpc>
            </a:pPr>
            <a:endParaRPr lang="en-IN" sz="2000" b="1" kern="100" dirty="0">
              <a:solidFill>
                <a:schemeClr val="tx1">
                  <a:lumMod val="95000"/>
                  <a:lumOff val="5000"/>
                </a:schemeClr>
              </a:solidFill>
              <a:effectLst/>
              <a:latin typeface="Georgia" panose="02040502050405020303" pitchFamily="18" charset="0"/>
              <a:ea typeface="Calibri" panose="020F0502020204030204" pitchFamily="34" charset="0"/>
              <a:cs typeface="Arial" panose="020B0604020202020204" pitchFamily="34" charset="0"/>
            </a:endParaRPr>
          </a:p>
          <a:p>
            <a:pPr>
              <a:lnSpc>
                <a:spcPct val="170000"/>
              </a:lnSpc>
            </a:pPr>
            <a:endParaRPr lang="en-IN" sz="2000" b="1" kern="100" dirty="0">
              <a:solidFill>
                <a:schemeClr val="tx1">
                  <a:lumMod val="95000"/>
                  <a:lumOff val="5000"/>
                </a:schemeClr>
              </a:solidFill>
              <a:effectLst/>
              <a:latin typeface="Georgia" panose="02040502050405020303" pitchFamily="18" charset="0"/>
              <a:ea typeface="Calibri" panose="020F0502020204030204" pitchFamily="34" charset="0"/>
              <a:cs typeface="Arial" panose="020B0604020202020204" pitchFamily="34" charset="0"/>
            </a:endParaRPr>
          </a:p>
          <a:p>
            <a:pPr>
              <a:lnSpc>
                <a:spcPct val="170000"/>
              </a:lnSpc>
            </a:pPr>
            <a:endParaRPr lang="en-IN" sz="2000" dirty="0">
              <a:latin typeface="Georgia" panose="02040502050405020303" pitchFamily="18" charset="0"/>
            </a:endParaRPr>
          </a:p>
        </p:txBody>
      </p:sp>
    </p:spTree>
    <p:extLst>
      <p:ext uri="{BB962C8B-B14F-4D97-AF65-F5344CB8AC3E}">
        <p14:creationId xmlns:p14="http://schemas.microsoft.com/office/powerpoint/2010/main" val="631094697"/>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675326-3501-715F-AB55-AA18977D95ED}"/>
              </a:ext>
            </a:extLst>
          </p:cNvPr>
          <p:cNvSpPr>
            <a:spLocks noGrp="1"/>
          </p:cNvSpPr>
          <p:nvPr>
            <p:ph type="title"/>
          </p:nvPr>
        </p:nvSpPr>
        <p:spPr/>
        <p:txBody>
          <a:bodyPr>
            <a:normAutofit fontScale="90000"/>
          </a:bodyPr>
          <a:lstStyle/>
          <a:p>
            <a:r>
              <a:rPr lang="en-IN" sz="2000" b="1" kern="100" dirty="0">
                <a:solidFill>
                  <a:srgbClr val="002060"/>
                </a:solidFill>
                <a:effectLst/>
                <a:latin typeface="Georgia" panose="02040502050405020303" pitchFamily="18" charset="0"/>
                <a:ea typeface="Calibri" panose="020F0502020204030204" pitchFamily="34" charset="0"/>
                <a:cs typeface="Times New Roman" panose="02020603050405020304" pitchFamily="18" charset="0"/>
              </a:rPr>
              <a:t>Are there distinct patterns in oropharyngeal cancer incidence based on racial demographics, and do certain racial groups exhibit higher or lower susceptibility?</a:t>
            </a:r>
            <a:br>
              <a:rPr lang="en-IN" sz="2000" b="1" kern="100" dirty="0">
                <a:solidFill>
                  <a:srgbClr val="002060"/>
                </a:solidFill>
                <a:effectLst/>
                <a:latin typeface="Georgia" panose="02040502050405020303" pitchFamily="18" charset="0"/>
                <a:ea typeface="Calibri" panose="020F0502020204030204" pitchFamily="34" charset="0"/>
                <a:cs typeface="Times New Roman" panose="02020603050405020304" pitchFamily="18" charset="0"/>
              </a:rPr>
            </a:br>
            <a:endParaRPr lang="en-IN" sz="2000" b="1" dirty="0">
              <a:solidFill>
                <a:srgbClr val="002060"/>
              </a:solidFill>
              <a:latin typeface="Georgia" panose="02040502050405020303" pitchFamily="18" charset="0"/>
            </a:endParaRPr>
          </a:p>
        </p:txBody>
      </p:sp>
      <p:sp>
        <p:nvSpPr>
          <p:cNvPr id="3" name="Content Placeholder 2">
            <a:extLst>
              <a:ext uri="{FF2B5EF4-FFF2-40B4-BE49-F238E27FC236}">
                <a16:creationId xmlns:a16="http://schemas.microsoft.com/office/drawing/2014/main" id="{ACB73A1D-6CAB-AD88-10B6-595AD03A17C0}"/>
              </a:ext>
            </a:extLst>
          </p:cNvPr>
          <p:cNvSpPr>
            <a:spLocks noGrp="1"/>
          </p:cNvSpPr>
          <p:nvPr>
            <p:ph idx="1"/>
          </p:nvPr>
        </p:nvSpPr>
        <p:spPr>
          <a:xfrm>
            <a:off x="685800" y="1847461"/>
            <a:ext cx="10820400" cy="4870579"/>
          </a:xfrm>
        </p:spPr>
        <p:txBody>
          <a:bodyPr>
            <a:noAutofit/>
          </a:bodyPr>
          <a:lstStyle/>
          <a:p>
            <a:pPr>
              <a:lnSpc>
                <a:spcPct val="150000"/>
              </a:lnSpc>
            </a:pPr>
            <a:r>
              <a:rPr lang="en-US" sz="2000" b="1" dirty="0">
                <a:latin typeface="Georgia" panose="02040502050405020303" pitchFamily="18" charset="0"/>
              </a:rPr>
              <a:t>Yes, there are discernible patterns in oropharyngeal cancer incidence based on racial demographics.</a:t>
            </a:r>
          </a:p>
          <a:p>
            <a:pPr>
              <a:lnSpc>
                <a:spcPct val="150000"/>
              </a:lnSpc>
            </a:pPr>
            <a:r>
              <a:rPr lang="en-US" sz="2000" b="1" dirty="0">
                <a:latin typeface="Georgia" panose="02040502050405020303" pitchFamily="18" charset="0"/>
              </a:rPr>
              <a:t> Non-Hispanic individuals represent the majority of cases at 63.29%, with 24.8k reported cases. Other racial groups contribute to 23.48% (8.8k cases), while the Hispanic group exhibits the lowest incidence at 14.23% with 5.6k cases. </a:t>
            </a:r>
          </a:p>
          <a:p>
            <a:pPr>
              <a:lnSpc>
                <a:spcPct val="150000"/>
              </a:lnSpc>
            </a:pPr>
            <a:r>
              <a:rPr lang="en-US" sz="2000" b="1" dirty="0">
                <a:latin typeface="Georgia" panose="02040502050405020303" pitchFamily="18" charset="0"/>
              </a:rPr>
              <a:t>This highlights the need for targeted interventions and awareness campaigns, particularly within the Non-Hispanic population, to address varying susceptibilities among racial demographics.</a:t>
            </a:r>
            <a:endParaRPr lang="en-IN" sz="2000" b="1" dirty="0">
              <a:latin typeface="Georgia" panose="02040502050405020303" pitchFamily="18" charset="0"/>
            </a:endParaRPr>
          </a:p>
        </p:txBody>
      </p:sp>
    </p:spTree>
    <p:extLst>
      <p:ext uri="{BB962C8B-B14F-4D97-AF65-F5344CB8AC3E}">
        <p14:creationId xmlns:p14="http://schemas.microsoft.com/office/powerpoint/2010/main" val="348487023"/>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9992812-D6CA-EDFA-9E3B-84082192830A}"/>
              </a:ext>
            </a:extLst>
          </p:cNvPr>
          <p:cNvPicPr>
            <a:picLocks noChangeAspect="1"/>
          </p:cNvPicPr>
          <p:nvPr/>
        </p:nvPicPr>
        <p:blipFill>
          <a:blip r:embed="rId2"/>
          <a:stretch>
            <a:fillRect/>
          </a:stretch>
        </p:blipFill>
        <p:spPr>
          <a:xfrm>
            <a:off x="1119673" y="317241"/>
            <a:ext cx="10562254" cy="6540759"/>
          </a:xfrm>
          <a:prstGeom prst="rect">
            <a:avLst/>
          </a:prstGeom>
        </p:spPr>
      </p:pic>
      <p:grpSp>
        <p:nvGrpSpPr>
          <p:cNvPr id="7" name="Group 6">
            <a:extLst>
              <a:ext uri="{FF2B5EF4-FFF2-40B4-BE49-F238E27FC236}">
                <a16:creationId xmlns:a16="http://schemas.microsoft.com/office/drawing/2014/main" id="{CA79333E-48BF-A413-A963-B8C1912EDC42}"/>
              </a:ext>
            </a:extLst>
          </p:cNvPr>
          <p:cNvGrpSpPr/>
          <p:nvPr/>
        </p:nvGrpSpPr>
        <p:grpSpPr>
          <a:xfrm>
            <a:off x="0" y="0"/>
            <a:ext cx="12192001" cy="894184"/>
            <a:chOff x="-1" y="0"/>
            <a:chExt cx="9076510" cy="894184"/>
          </a:xfrm>
        </p:grpSpPr>
        <p:sp>
          <p:nvSpPr>
            <p:cNvPr id="8" name="Rounded Rectangle 9">
              <a:extLst>
                <a:ext uri="{FF2B5EF4-FFF2-40B4-BE49-F238E27FC236}">
                  <a16:creationId xmlns:a16="http://schemas.microsoft.com/office/drawing/2014/main" id="{7446321A-4920-8BAE-92F0-176B56044F8F}"/>
                </a:ext>
              </a:extLst>
            </p:cNvPr>
            <p:cNvSpPr/>
            <p:nvPr/>
          </p:nvSpPr>
          <p:spPr>
            <a:xfrm>
              <a:off x="0" y="0"/>
              <a:ext cx="9076509" cy="622679"/>
            </a:xfrm>
            <a:prstGeom prst="roundRect">
              <a:avLst/>
            </a:prstGeom>
            <a:ln/>
          </p:spPr>
          <p:style>
            <a:lnRef idx="0">
              <a:schemeClr val="accent1"/>
            </a:lnRef>
            <a:fillRef idx="3">
              <a:schemeClr val="accent1"/>
            </a:fillRef>
            <a:effectRef idx="3">
              <a:schemeClr val="accent1"/>
            </a:effectRef>
            <a:fontRef idx="minor">
              <a:schemeClr val="lt1"/>
            </a:fontRef>
          </p:style>
          <p:txBody>
            <a:bodyPr lIns="91422" tIns="45711" rIns="91422" bIns="45711" rtlCol="0" anchor="ctr"/>
            <a:lstStyle/>
            <a:p>
              <a:pPr algn="ctr"/>
              <a:endParaRPr lang="en-IN" sz="2400" b="1">
                <a:latin typeface="Georgia" panose="02040502050405020303" pitchFamily="18" charset="0"/>
              </a:endParaRPr>
            </a:p>
          </p:txBody>
        </p:sp>
        <p:sp>
          <p:nvSpPr>
            <p:cNvPr id="9" name="Rounded Rectangle 4">
              <a:extLst>
                <a:ext uri="{FF2B5EF4-FFF2-40B4-BE49-F238E27FC236}">
                  <a16:creationId xmlns:a16="http://schemas.microsoft.com/office/drawing/2014/main" id="{821D32D1-E0FE-19FB-F694-5CA250CB75BC}"/>
                </a:ext>
              </a:extLst>
            </p:cNvPr>
            <p:cNvSpPr/>
            <p:nvPr/>
          </p:nvSpPr>
          <p:spPr>
            <a:xfrm>
              <a:off x="-1" y="132184"/>
              <a:ext cx="9076508" cy="762000"/>
            </a:xfrm>
            <a:prstGeom prst="roundRect">
              <a:avLst>
                <a:gd name="adj" fmla="val 35333"/>
              </a:avLst>
            </a:prstGeom>
            <a:ln/>
          </p:spPr>
          <p:style>
            <a:lnRef idx="1">
              <a:schemeClr val="accent4"/>
            </a:lnRef>
            <a:fillRef idx="2">
              <a:schemeClr val="accent4"/>
            </a:fillRef>
            <a:effectRef idx="1">
              <a:schemeClr val="accent4"/>
            </a:effectRef>
            <a:fontRef idx="minor">
              <a:schemeClr val="dk1"/>
            </a:fontRef>
          </p:style>
          <p:txBody>
            <a:bodyPr lIns="91422" tIns="45711" rIns="91422" bIns="45711" rtlCol="0" anchor="ctr">
              <a:sp3d extrusionH="57150">
                <a:bevelT w="38100" h="38100" prst="angle"/>
              </a:sp3d>
            </a:bodyPr>
            <a:lstStyle/>
            <a:p>
              <a:pPr algn="ctr"/>
              <a:r>
                <a:rPr lang="en-US" sz="2400" b="1" u="sng" dirty="0">
                  <a:solidFill>
                    <a:srgbClr val="000000"/>
                  </a:solidFill>
                  <a:effectLst/>
                  <a:latin typeface="Georgia" panose="02040502050405020303" pitchFamily="18" charset="0"/>
                </a:rPr>
                <a:t>Non-Hispanic Ethnicities and Cancer: An In-Depth Analysis of Incidence Patterns</a:t>
              </a:r>
              <a:endParaRPr lang="en-IN" sz="2400" b="1" dirty="0">
                <a:solidFill>
                  <a:schemeClr val="tx1"/>
                </a:solidFill>
                <a:effectLst>
                  <a:glow rad="63500">
                    <a:schemeClr val="accent6">
                      <a:satMod val="175000"/>
                      <a:alpha val="40000"/>
                    </a:schemeClr>
                  </a:glow>
                </a:effectLst>
                <a:latin typeface="Georgia" panose="02040502050405020303" pitchFamily="18" charset="0"/>
                <a:ea typeface="Cambria Math" pitchFamily="18" charset="0"/>
                <a:cs typeface="JasmineUPC" pitchFamily="18" charset="-34"/>
              </a:endParaRPr>
            </a:p>
          </p:txBody>
        </p:sp>
      </p:grpSp>
    </p:spTree>
    <p:extLst>
      <p:ext uri="{BB962C8B-B14F-4D97-AF65-F5344CB8AC3E}">
        <p14:creationId xmlns:p14="http://schemas.microsoft.com/office/powerpoint/2010/main" val="2369242325"/>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3C16F2-43A1-58A8-8445-3F27D42BBC5D}"/>
              </a:ext>
            </a:extLst>
          </p:cNvPr>
          <p:cNvSpPr>
            <a:spLocks noGrp="1"/>
          </p:cNvSpPr>
          <p:nvPr>
            <p:ph type="title"/>
          </p:nvPr>
        </p:nvSpPr>
        <p:spPr>
          <a:xfrm>
            <a:off x="5831633" y="428475"/>
            <a:ext cx="6027575" cy="821831"/>
          </a:xfrm>
          <a:prstGeom prst="roundRect">
            <a:avLst>
              <a:gd name="adj" fmla="val 33697"/>
            </a:avLst>
          </a:prstGeom>
          <a:ln>
            <a:noFill/>
          </a:ln>
          <a:effectLst/>
          <a:scene3d>
            <a:camera prst="orthographicFront">
              <a:rot lat="0" lon="0" rev="0"/>
            </a:camera>
            <a:lightRig rig="contrasting" dir="t">
              <a:rot lat="0" lon="0" rev="7800000"/>
            </a:lightRig>
          </a:scene3d>
          <a:sp3d>
            <a:bevelT w="139700" h="139700"/>
          </a:sp3d>
        </p:spPr>
        <p:style>
          <a:lnRef idx="0">
            <a:schemeClr val="accent3"/>
          </a:lnRef>
          <a:fillRef idx="3">
            <a:schemeClr val="accent3"/>
          </a:fillRef>
          <a:effectRef idx="3">
            <a:schemeClr val="accent3"/>
          </a:effectRef>
          <a:fontRef idx="minor">
            <a:schemeClr val="lt1"/>
          </a:fontRef>
        </p:style>
        <p:txBody>
          <a:bodyPr>
            <a:noAutofit/>
          </a:bodyPr>
          <a:lstStyle/>
          <a:p>
            <a:r>
              <a:rPr lang="en-IN" i="0" cap="none" dirty="0">
                <a:effectLst/>
                <a:latin typeface="Forte" panose="03060902040502070203" pitchFamily="66" charset="0"/>
              </a:rPr>
              <a:t>Global Impact Of Cancer</a:t>
            </a:r>
            <a:r>
              <a:rPr lang="en-IN" cap="none" dirty="0">
                <a:latin typeface="Forte" panose="03060902040502070203" pitchFamily="66" charset="0"/>
              </a:rPr>
              <a:t>  </a:t>
            </a:r>
          </a:p>
        </p:txBody>
      </p:sp>
      <p:sp>
        <p:nvSpPr>
          <p:cNvPr id="3" name="Content Placeholder 2">
            <a:extLst>
              <a:ext uri="{FF2B5EF4-FFF2-40B4-BE49-F238E27FC236}">
                <a16:creationId xmlns:a16="http://schemas.microsoft.com/office/drawing/2014/main" id="{3E06C639-CCF1-C1F3-F2B1-54005D051771}"/>
              </a:ext>
            </a:extLst>
          </p:cNvPr>
          <p:cNvSpPr>
            <a:spLocks noGrp="1"/>
          </p:cNvSpPr>
          <p:nvPr>
            <p:ph sz="quarter" idx="13"/>
          </p:nvPr>
        </p:nvSpPr>
        <p:spPr>
          <a:xfrm>
            <a:off x="1181100" y="1530221"/>
            <a:ext cx="11010900" cy="5327779"/>
          </a:xfrm>
        </p:spPr>
        <p:txBody>
          <a:bodyPr>
            <a:noAutofit/>
          </a:bodyPr>
          <a:lstStyle/>
          <a:p>
            <a:pPr>
              <a:lnSpc>
                <a:spcPct val="150000"/>
              </a:lnSpc>
            </a:pPr>
            <a:r>
              <a:rPr lang="en-US" sz="2000" b="1" dirty="0">
                <a:latin typeface="Georgia" panose="02040502050405020303" pitchFamily="18" charset="0"/>
              </a:rPr>
              <a:t>Cancer is the Leading Global Cause of Mortality                                    </a:t>
            </a:r>
            <a:r>
              <a:rPr lang="en-US" sz="1800" i="1" dirty="0">
                <a:latin typeface="Georgia" panose="02040502050405020303" pitchFamily="18" charset="0"/>
              </a:rPr>
              <a:t>-</a:t>
            </a:r>
            <a:r>
              <a:rPr lang="en-US" sz="1800" b="1" i="1" dirty="0">
                <a:latin typeface="Georgia" panose="02040502050405020303" pitchFamily="18" charset="0"/>
              </a:rPr>
              <a:t> </a:t>
            </a:r>
            <a:r>
              <a:rPr lang="en-US" sz="1800" i="1" dirty="0">
                <a:solidFill>
                  <a:schemeClr val="accent1"/>
                </a:solidFill>
                <a:latin typeface="Georgia" panose="02040502050405020303" pitchFamily="18" charset="0"/>
              </a:rPr>
              <a:t>WHO, 2022</a:t>
            </a:r>
            <a:endParaRPr lang="en-US" sz="2000" i="1" dirty="0">
              <a:solidFill>
                <a:schemeClr val="accent1"/>
              </a:solidFill>
              <a:latin typeface="Georgia" panose="02040502050405020303" pitchFamily="18" charset="0"/>
            </a:endParaRPr>
          </a:p>
          <a:p>
            <a:pPr>
              <a:lnSpc>
                <a:spcPct val="150000"/>
              </a:lnSpc>
            </a:pPr>
            <a:r>
              <a:rPr lang="en-US" sz="2000" b="1" dirty="0">
                <a:latin typeface="Georgia" panose="02040502050405020303" pitchFamily="18" charset="0"/>
              </a:rPr>
              <a:t>Cancer is the second-leading cause of death among Americans</a:t>
            </a:r>
            <a:r>
              <a:rPr lang="en-US" sz="2000" dirty="0">
                <a:latin typeface="Georgia" panose="02040502050405020303" pitchFamily="18" charset="0"/>
              </a:rPr>
              <a:t>.      </a:t>
            </a:r>
            <a:r>
              <a:rPr lang="en-US" sz="1800" i="1" dirty="0">
                <a:latin typeface="Georgia" panose="02040502050405020303" pitchFamily="18" charset="0"/>
              </a:rPr>
              <a:t>- </a:t>
            </a:r>
            <a:r>
              <a:rPr lang="en-IN" sz="1800" i="1" dirty="0">
                <a:solidFill>
                  <a:schemeClr val="accent1"/>
                </a:solidFill>
                <a:effectLst/>
                <a:latin typeface="Georgia" panose="02040502050405020303" pitchFamily="18" charset="0"/>
                <a:ea typeface="Calibri" panose="020F0502020204030204" pitchFamily="34" charset="0"/>
              </a:rPr>
              <a:t>Xu et al., 2022</a:t>
            </a:r>
            <a:endParaRPr lang="en-US" sz="2000" i="1" dirty="0">
              <a:solidFill>
                <a:schemeClr val="accent1"/>
              </a:solidFill>
              <a:latin typeface="Georgia" panose="02040502050405020303" pitchFamily="18" charset="0"/>
            </a:endParaRPr>
          </a:p>
          <a:p>
            <a:pPr>
              <a:lnSpc>
                <a:spcPct val="150000"/>
              </a:lnSpc>
            </a:pPr>
            <a:r>
              <a:rPr lang="en-US" sz="2000" b="1" i="0" dirty="0">
                <a:solidFill>
                  <a:srgbClr val="161719"/>
                </a:solidFill>
                <a:effectLst/>
                <a:latin typeface="Georgia" panose="02040502050405020303" pitchFamily="18" charset="0"/>
              </a:rPr>
              <a:t>Oropharyngeal cancer accounts for approximately 2% of all malignancies.</a:t>
            </a:r>
          </a:p>
          <a:p>
            <a:pPr marL="0" indent="0">
              <a:lnSpc>
                <a:spcPct val="150000"/>
              </a:lnSpc>
              <a:buNone/>
            </a:pPr>
            <a:r>
              <a:rPr lang="en-US" sz="2000" b="1" i="1" dirty="0">
                <a:latin typeface="Georgia" panose="02040502050405020303" pitchFamily="18" charset="0"/>
              </a:rPr>
              <a:t>                                                                                                                                      </a:t>
            </a:r>
            <a:r>
              <a:rPr lang="en-US" sz="1800" b="1" i="1" dirty="0">
                <a:latin typeface="Georgia" panose="02040502050405020303" pitchFamily="18" charset="0"/>
              </a:rPr>
              <a:t>- </a:t>
            </a:r>
            <a:r>
              <a:rPr lang="en-US" sz="1800" i="1" dirty="0">
                <a:solidFill>
                  <a:schemeClr val="accent1"/>
                </a:solidFill>
                <a:latin typeface="Georgia" panose="02040502050405020303" pitchFamily="18" charset="0"/>
              </a:rPr>
              <a:t>Sethi et al.,2023</a:t>
            </a:r>
            <a:endParaRPr lang="en-US" sz="2000" i="1" dirty="0">
              <a:solidFill>
                <a:schemeClr val="accent1"/>
              </a:solidFill>
              <a:latin typeface="Georgia" panose="02040502050405020303" pitchFamily="18" charset="0"/>
            </a:endParaRPr>
          </a:p>
          <a:p>
            <a:pPr>
              <a:lnSpc>
                <a:spcPct val="150000"/>
              </a:lnSpc>
            </a:pPr>
            <a:r>
              <a:rPr lang="en-US" sz="2000" b="1" dirty="0">
                <a:latin typeface="Georgia" panose="02040502050405020303" pitchFamily="18" charset="0"/>
              </a:rPr>
              <a:t>Annual Deaths: </a:t>
            </a:r>
          </a:p>
          <a:p>
            <a:pPr marL="457200" indent="-457200">
              <a:lnSpc>
                <a:spcPct val="200000"/>
              </a:lnSpc>
              <a:buFont typeface="+mj-lt"/>
              <a:buAutoNum type="alphaLcParenR"/>
            </a:pPr>
            <a:r>
              <a:rPr lang="en-US" sz="2000" b="1" dirty="0">
                <a:latin typeface="Georgia" panose="02040502050405020303" pitchFamily="18" charset="0"/>
              </a:rPr>
              <a:t>Oral Cancer: 145,000</a:t>
            </a:r>
          </a:p>
          <a:p>
            <a:pPr marL="457200" indent="-457200">
              <a:lnSpc>
                <a:spcPct val="150000"/>
              </a:lnSpc>
              <a:buFont typeface="+mj-lt"/>
              <a:buAutoNum type="alphaLcParenR"/>
            </a:pPr>
            <a:r>
              <a:rPr lang="en-US" sz="2000" b="1" dirty="0">
                <a:latin typeface="Georgia" panose="02040502050405020303" pitchFamily="18" charset="0"/>
              </a:rPr>
              <a:t>Oropharyngeal Carcinoma: 96,000                                                         </a:t>
            </a:r>
            <a:r>
              <a:rPr lang="en-US" sz="1800" b="1" i="1" dirty="0">
                <a:latin typeface="Georgia" panose="02040502050405020303" pitchFamily="18" charset="0"/>
              </a:rPr>
              <a:t>- </a:t>
            </a:r>
            <a:r>
              <a:rPr lang="en-US" sz="1800" i="1" dirty="0" err="1">
                <a:solidFill>
                  <a:schemeClr val="accent1"/>
                </a:solidFill>
                <a:latin typeface="Georgia" panose="02040502050405020303" pitchFamily="18" charset="0"/>
              </a:rPr>
              <a:t>Ferlay</a:t>
            </a:r>
            <a:r>
              <a:rPr lang="en-US" sz="1800" i="1" dirty="0">
                <a:solidFill>
                  <a:schemeClr val="accent1"/>
                </a:solidFill>
                <a:latin typeface="Georgia" panose="02040502050405020303" pitchFamily="18" charset="0"/>
              </a:rPr>
              <a:t> et al.,2018</a:t>
            </a:r>
          </a:p>
          <a:p>
            <a:pPr marL="0" indent="0">
              <a:lnSpc>
                <a:spcPct val="150000"/>
              </a:lnSpc>
              <a:buNone/>
            </a:pPr>
            <a:r>
              <a:rPr lang="en-US" sz="2000" b="1" dirty="0">
                <a:latin typeface="Georgia" panose="02040502050405020303" pitchFamily="18" charset="0"/>
              </a:rPr>
              <a:t>                                                </a:t>
            </a:r>
          </a:p>
          <a:p>
            <a:pPr marL="0" indent="0">
              <a:lnSpc>
                <a:spcPct val="150000"/>
              </a:lnSpc>
              <a:buNone/>
            </a:pPr>
            <a:r>
              <a:rPr lang="en-IN" sz="2000" b="1" dirty="0">
                <a:latin typeface="Georgia" panose="02040502050405020303" pitchFamily="18" charset="0"/>
              </a:rPr>
              <a:t> </a:t>
            </a:r>
          </a:p>
        </p:txBody>
      </p:sp>
    </p:spTree>
    <p:extLst>
      <p:ext uri="{BB962C8B-B14F-4D97-AF65-F5344CB8AC3E}">
        <p14:creationId xmlns:p14="http://schemas.microsoft.com/office/powerpoint/2010/main" val="3918533101"/>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425B886-C21A-61EC-4808-A08297AC2B08}"/>
              </a:ext>
            </a:extLst>
          </p:cNvPr>
          <p:cNvSpPr>
            <a:spLocks noGrp="1"/>
          </p:cNvSpPr>
          <p:nvPr>
            <p:ph idx="1"/>
          </p:nvPr>
        </p:nvSpPr>
        <p:spPr>
          <a:xfrm>
            <a:off x="685799" y="1175657"/>
            <a:ext cx="11276045" cy="5589037"/>
          </a:xfrm>
        </p:spPr>
        <p:txBody>
          <a:bodyPr>
            <a:noAutofit/>
          </a:bodyPr>
          <a:lstStyle/>
          <a:p>
            <a:pPr>
              <a:lnSpc>
                <a:spcPct val="150000"/>
              </a:lnSpc>
            </a:pPr>
            <a:r>
              <a:rPr lang="en-IN" sz="2000" b="1" kern="100" dirty="0">
                <a:solidFill>
                  <a:schemeClr val="tx1">
                    <a:lumMod val="95000"/>
                    <a:lumOff val="5000"/>
                  </a:schemeClr>
                </a:solidFill>
                <a:effectLst/>
                <a:latin typeface="Georgia" panose="02040502050405020303" pitchFamily="18" charset="0"/>
                <a:ea typeface="Calibri" panose="020F0502020204030204" pitchFamily="34" charset="0"/>
                <a:cs typeface="Arial" panose="020B0604020202020204" pitchFamily="34" charset="0"/>
              </a:rPr>
              <a:t>In this </a:t>
            </a:r>
            <a:r>
              <a:rPr lang="en-IN" sz="2000" b="1" kern="100" dirty="0" err="1">
                <a:solidFill>
                  <a:schemeClr val="tx1">
                    <a:lumMod val="95000"/>
                    <a:lumOff val="5000"/>
                  </a:schemeClr>
                </a:solidFill>
                <a:effectLst/>
                <a:latin typeface="Georgia" panose="02040502050405020303" pitchFamily="18" charset="0"/>
                <a:ea typeface="Calibri" panose="020F0502020204030204" pitchFamily="34" charset="0"/>
                <a:cs typeface="Arial" panose="020B0604020202020204" pitchFamily="34" charset="0"/>
              </a:rPr>
              <a:t>Treemap</a:t>
            </a:r>
            <a:r>
              <a:rPr lang="en-IN" sz="2000" b="1" kern="100" dirty="0">
                <a:solidFill>
                  <a:schemeClr val="tx1">
                    <a:lumMod val="95000"/>
                    <a:lumOff val="5000"/>
                  </a:schemeClr>
                </a:solidFill>
                <a:effectLst/>
                <a:latin typeface="Georgia" panose="02040502050405020303" pitchFamily="18" charset="0"/>
                <a:ea typeface="Calibri" panose="020F0502020204030204" pitchFamily="34" charset="0"/>
                <a:cs typeface="Arial" panose="020B0604020202020204" pitchFamily="34" charset="0"/>
              </a:rPr>
              <a:t>, the variables are Non-Hispanic Race and Rate. I used these variables from my first dataset- By Age.</a:t>
            </a:r>
          </a:p>
          <a:p>
            <a:pPr>
              <a:lnSpc>
                <a:spcPct val="150000"/>
              </a:lnSpc>
            </a:pPr>
            <a:r>
              <a:rPr lang="en-IN" sz="2000" b="1" kern="100" dirty="0">
                <a:solidFill>
                  <a:schemeClr val="tx1">
                    <a:lumMod val="95000"/>
                    <a:lumOff val="5000"/>
                  </a:schemeClr>
                </a:solidFill>
                <a:effectLst/>
                <a:latin typeface="Georgia" panose="02040502050405020303" pitchFamily="18" charset="0"/>
                <a:ea typeface="Calibri" panose="020F0502020204030204" pitchFamily="34" charset="0"/>
                <a:cs typeface="Arial" panose="020B0604020202020204" pitchFamily="34" charset="0"/>
              </a:rPr>
              <a:t>Race- discrete variable – it is a characteristic variable – string</a:t>
            </a:r>
          </a:p>
          <a:p>
            <a:pPr>
              <a:lnSpc>
                <a:spcPct val="150000"/>
              </a:lnSpc>
            </a:pPr>
            <a:r>
              <a:rPr lang="en-IN" sz="2000" b="1" kern="100" dirty="0">
                <a:solidFill>
                  <a:schemeClr val="tx1">
                    <a:lumMod val="95000"/>
                    <a:lumOff val="5000"/>
                  </a:schemeClr>
                </a:solidFill>
                <a:latin typeface="Georgia" panose="02040502050405020303" pitchFamily="18" charset="0"/>
                <a:ea typeface="Calibri" panose="020F0502020204030204" pitchFamily="34" charset="0"/>
                <a:cs typeface="Arial" panose="020B0604020202020204" pitchFamily="34" charset="0"/>
              </a:rPr>
              <a:t>Non- Hispanic Race – subgroups- </a:t>
            </a:r>
          </a:p>
          <a:p>
            <a:pPr marL="457200" indent="-457200">
              <a:lnSpc>
                <a:spcPct val="150000"/>
              </a:lnSpc>
              <a:buFont typeface="+mj-lt"/>
              <a:buAutoNum type="alphaLcParenR"/>
            </a:pPr>
            <a:r>
              <a:rPr lang="en-IN" sz="2000" b="1" dirty="0">
                <a:latin typeface="Georgia" panose="02040502050405020303" pitchFamily="18" charset="0"/>
              </a:rPr>
              <a:t>Non-Hispanic white </a:t>
            </a:r>
          </a:p>
          <a:p>
            <a:pPr marL="457200" indent="-457200">
              <a:lnSpc>
                <a:spcPct val="150000"/>
              </a:lnSpc>
              <a:buFont typeface="+mj-lt"/>
              <a:buAutoNum type="alphaLcParenR"/>
            </a:pPr>
            <a:r>
              <a:rPr lang="en-IN" sz="2000" b="1" dirty="0">
                <a:latin typeface="Georgia" panose="02040502050405020303" pitchFamily="18" charset="0"/>
              </a:rPr>
              <a:t>Non-Hispanic black </a:t>
            </a:r>
          </a:p>
          <a:p>
            <a:pPr marL="457200" indent="-457200">
              <a:lnSpc>
                <a:spcPct val="150000"/>
              </a:lnSpc>
              <a:buFont typeface="+mj-lt"/>
              <a:buAutoNum type="alphaLcParenR"/>
            </a:pPr>
            <a:r>
              <a:rPr lang="en-IN" sz="2000" b="1" dirty="0">
                <a:latin typeface="Georgia" panose="02040502050405020303" pitchFamily="18" charset="0"/>
              </a:rPr>
              <a:t>Non-Hispanic Asian/pacific islander </a:t>
            </a:r>
          </a:p>
          <a:p>
            <a:pPr marL="457200" indent="-457200">
              <a:lnSpc>
                <a:spcPct val="150000"/>
              </a:lnSpc>
              <a:buFont typeface="+mj-lt"/>
              <a:buAutoNum type="alphaLcParenR"/>
            </a:pPr>
            <a:r>
              <a:rPr lang="en-IN" sz="2000" b="1" dirty="0">
                <a:latin typeface="Georgia" panose="02040502050405020303" pitchFamily="18" charset="0"/>
              </a:rPr>
              <a:t>Non-Hispanic American Indian/ Alaska native </a:t>
            </a:r>
          </a:p>
          <a:p>
            <a:pPr>
              <a:lnSpc>
                <a:spcPct val="150000"/>
              </a:lnSpc>
            </a:pPr>
            <a:r>
              <a:rPr lang="en-IN" sz="2000" b="1" kern="100" dirty="0">
                <a:solidFill>
                  <a:schemeClr val="tx1">
                    <a:lumMod val="95000"/>
                    <a:lumOff val="5000"/>
                  </a:schemeClr>
                </a:solidFill>
                <a:effectLst/>
                <a:latin typeface="Georgia" panose="02040502050405020303" pitchFamily="18" charset="0"/>
                <a:ea typeface="Calibri" panose="020F0502020204030204" pitchFamily="34" charset="0"/>
                <a:cs typeface="Arial" panose="020B0604020202020204" pitchFamily="34" charset="0"/>
              </a:rPr>
              <a:t>Rate – continuous variable – it is a numeric variable – it is measured in numbers.</a:t>
            </a:r>
          </a:p>
        </p:txBody>
      </p:sp>
    </p:spTree>
    <p:extLst>
      <p:ext uri="{BB962C8B-B14F-4D97-AF65-F5344CB8AC3E}">
        <p14:creationId xmlns:p14="http://schemas.microsoft.com/office/powerpoint/2010/main" val="1678129325"/>
      </p:ext>
    </p:extLst>
  </p:cSld>
  <p:clrMapOvr>
    <a:masterClrMapping/>
  </p:clrMapOvr>
  <p:transition spd="slow">
    <p:cove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BAEAC-B5BB-9E05-3ED3-05677BE322DA}"/>
              </a:ext>
            </a:extLst>
          </p:cNvPr>
          <p:cNvSpPr>
            <a:spLocks noGrp="1"/>
          </p:cNvSpPr>
          <p:nvPr>
            <p:ph type="title"/>
          </p:nvPr>
        </p:nvSpPr>
        <p:spPr>
          <a:xfrm>
            <a:off x="3228392" y="479788"/>
            <a:ext cx="8660363" cy="854490"/>
          </a:xfrm>
        </p:spPr>
        <p:txBody>
          <a:bodyPr>
            <a:normAutofit/>
          </a:bodyPr>
          <a:lstStyle/>
          <a:p>
            <a:r>
              <a:rPr lang="en-US" sz="2000" b="1" i="0" dirty="0">
                <a:solidFill>
                  <a:srgbClr val="002060"/>
                </a:solidFill>
                <a:effectLst/>
                <a:latin typeface="Georgia" panose="02040502050405020303" pitchFamily="18" charset="0"/>
              </a:rPr>
              <a:t>Examining non-Hispanic racial subgroups</a:t>
            </a:r>
            <a:endParaRPr lang="en-IN" sz="2000" b="1" cap="none" dirty="0">
              <a:solidFill>
                <a:srgbClr val="002060"/>
              </a:solidFill>
              <a:latin typeface="Georgia" panose="02040502050405020303" pitchFamily="18" charset="0"/>
            </a:endParaRPr>
          </a:p>
        </p:txBody>
      </p:sp>
      <p:sp>
        <p:nvSpPr>
          <p:cNvPr id="3" name="Content Placeholder 2">
            <a:extLst>
              <a:ext uri="{FF2B5EF4-FFF2-40B4-BE49-F238E27FC236}">
                <a16:creationId xmlns:a16="http://schemas.microsoft.com/office/drawing/2014/main" id="{0AC7E024-9DEF-9B1A-E865-DD1523DD7F51}"/>
              </a:ext>
            </a:extLst>
          </p:cNvPr>
          <p:cNvSpPr>
            <a:spLocks noGrp="1"/>
          </p:cNvSpPr>
          <p:nvPr>
            <p:ph idx="1"/>
          </p:nvPr>
        </p:nvSpPr>
        <p:spPr>
          <a:xfrm>
            <a:off x="303245" y="1334278"/>
            <a:ext cx="11518641" cy="5523722"/>
          </a:xfrm>
        </p:spPr>
        <p:txBody>
          <a:bodyPr>
            <a:normAutofit/>
          </a:bodyPr>
          <a:lstStyle/>
          <a:p>
            <a:pPr>
              <a:lnSpc>
                <a:spcPct val="150000"/>
              </a:lnSpc>
            </a:pPr>
            <a:r>
              <a:rPr lang="en-US" sz="2000" b="1" dirty="0">
                <a:latin typeface="Georgia" panose="02040502050405020303" pitchFamily="18" charset="0"/>
              </a:rPr>
              <a:t>The highest burden of cases is observed in Non-Hispanic White individuals, accounting for 38.32% (9.50k cases).</a:t>
            </a:r>
          </a:p>
          <a:p>
            <a:pPr>
              <a:lnSpc>
                <a:spcPct val="150000"/>
              </a:lnSpc>
            </a:pPr>
            <a:r>
              <a:rPr lang="en-US" sz="2000" b="1" dirty="0">
                <a:latin typeface="Georgia" panose="02040502050405020303" pitchFamily="18" charset="0"/>
              </a:rPr>
              <a:t>Other contributions are also seen in the non-Hispanic Asian/Pacific Islander group (22.71%, 5.63k cases) and the non-Hispanic Black population (28.29%, 7.01k cases).</a:t>
            </a:r>
          </a:p>
          <a:p>
            <a:pPr>
              <a:lnSpc>
                <a:spcPct val="150000"/>
              </a:lnSpc>
            </a:pPr>
            <a:r>
              <a:rPr lang="en-US" sz="2000" b="1" dirty="0">
                <a:latin typeface="Georgia" panose="02040502050405020303" pitchFamily="18" charset="0"/>
              </a:rPr>
              <a:t>Additionally, the non-Hispanic American Indian/Alaska Native subgroup shows a distinctive pattern, contributing 10.68% (2.65k cases). </a:t>
            </a:r>
          </a:p>
          <a:p>
            <a:pPr>
              <a:lnSpc>
                <a:spcPct val="150000"/>
              </a:lnSpc>
            </a:pPr>
            <a:r>
              <a:rPr lang="en-US" sz="2000" b="1" dirty="0">
                <a:latin typeface="Georgia" panose="02040502050405020303" pitchFamily="18" charset="0"/>
              </a:rPr>
              <a:t>Therefore, healthcare policies must be tailored to address disparities within each non-Hispanic racial subgroup, improving outcomes and reducing oropharyngeal cancer's impact.</a:t>
            </a:r>
          </a:p>
          <a:p>
            <a:pPr>
              <a:lnSpc>
                <a:spcPct val="150000"/>
              </a:lnSpc>
            </a:pPr>
            <a:endParaRPr lang="en-US" sz="2000" b="1" dirty="0">
              <a:latin typeface="Georgia" panose="02040502050405020303" pitchFamily="18" charset="0"/>
            </a:endParaRPr>
          </a:p>
          <a:p>
            <a:pPr>
              <a:lnSpc>
                <a:spcPct val="150000"/>
              </a:lnSpc>
            </a:pPr>
            <a:endParaRPr lang="en-US" sz="2000" b="1" dirty="0">
              <a:latin typeface="Georgia" panose="02040502050405020303" pitchFamily="18" charset="0"/>
            </a:endParaRPr>
          </a:p>
          <a:p>
            <a:pPr>
              <a:lnSpc>
                <a:spcPct val="150000"/>
              </a:lnSpc>
            </a:pPr>
            <a:endParaRPr lang="en-US" sz="2000" b="1" dirty="0">
              <a:latin typeface="Georgia" panose="02040502050405020303" pitchFamily="18" charset="0"/>
            </a:endParaRPr>
          </a:p>
          <a:p>
            <a:pPr>
              <a:lnSpc>
                <a:spcPct val="150000"/>
              </a:lnSpc>
            </a:pPr>
            <a:endParaRPr lang="en-US" sz="2000" b="1" dirty="0">
              <a:latin typeface="Georgia" panose="02040502050405020303" pitchFamily="18" charset="0"/>
            </a:endParaRPr>
          </a:p>
          <a:p>
            <a:pPr>
              <a:lnSpc>
                <a:spcPct val="150000"/>
              </a:lnSpc>
            </a:pPr>
            <a:endParaRPr lang="en-IN" sz="2000" b="1" dirty="0">
              <a:latin typeface="Georgia" panose="02040502050405020303" pitchFamily="18" charset="0"/>
            </a:endParaRPr>
          </a:p>
          <a:p>
            <a:pPr>
              <a:lnSpc>
                <a:spcPct val="150000"/>
              </a:lnSpc>
            </a:pPr>
            <a:endParaRPr lang="en-IN" sz="2000" b="1" dirty="0">
              <a:latin typeface="Georgia" panose="02040502050405020303" pitchFamily="18" charset="0"/>
            </a:endParaRPr>
          </a:p>
        </p:txBody>
      </p:sp>
    </p:spTree>
    <p:extLst>
      <p:ext uri="{BB962C8B-B14F-4D97-AF65-F5344CB8AC3E}">
        <p14:creationId xmlns:p14="http://schemas.microsoft.com/office/powerpoint/2010/main" val="1848175119"/>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E5FE3-F5A0-8AB9-2573-9DB4B4D5D846}"/>
              </a:ext>
            </a:extLst>
          </p:cNvPr>
          <p:cNvSpPr>
            <a:spLocks noGrp="1"/>
          </p:cNvSpPr>
          <p:nvPr>
            <p:ph type="title"/>
          </p:nvPr>
        </p:nvSpPr>
        <p:spPr/>
        <p:txBody>
          <a:bodyPr/>
          <a:lstStyle/>
          <a:p>
            <a:endParaRPr lang="en-IN" dirty="0"/>
          </a:p>
        </p:txBody>
      </p:sp>
      <p:pic>
        <p:nvPicPr>
          <p:cNvPr id="3" name="Picture 2">
            <a:extLst>
              <a:ext uri="{FF2B5EF4-FFF2-40B4-BE49-F238E27FC236}">
                <a16:creationId xmlns:a16="http://schemas.microsoft.com/office/drawing/2014/main" id="{CC719834-5817-A411-1C61-8D87FEAE1339}"/>
              </a:ext>
            </a:extLst>
          </p:cNvPr>
          <p:cNvPicPr>
            <a:picLocks noChangeAspect="1"/>
          </p:cNvPicPr>
          <p:nvPr/>
        </p:nvPicPr>
        <p:blipFill>
          <a:blip r:embed="rId2"/>
          <a:stretch>
            <a:fillRect/>
          </a:stretch>
        </p:blipFill>
        <p:spPr>
          <a:xfrm>
            <a:off x="494521" y="51278"/>
            <a:ext cx="10918333" cy="6806721"/>
          </a:xfrm>
          <a:prstGeom prst="rect">
            <a:avLst/>
          </a:prstGeom>
        </p:spPr>
      </p:pic>
      <p:grpSp>
        <p:nvGrpSpPr>
          <p:cNvPr id="4" name="Group 3">
            <a:extLst>
              <a:ext uri="{FF2B5EF4-FFF2-40B4-BE49-F238E27FC236}">
                <a16:creationId xmlns:a16="http://schemas.microsoft.com/office/drawing/2014/main" id="{DE2BF114-20E6-8035-7BE5-531AEBAB0F7D}"/>
              </a:ext>
            </a:extLst>
          </p:cNvPr>
          <p:cNvGrpSpPr/>
          <p:nvPr/>
        </p:nvGrpSpPr>
        <p:grpSpPr>
          <a:xfrm>
            <a:off x="0" y="0"/>
            <a:ext cx="12192000" cy="838200"/>
            <a:chOff x="0" y="0"/>
            <a:chExt cx="9076509" cy="838200"/>
          </a:xfrm>
        </p:grpSpPr>
        <p:sp>
          <p:nvSpPr>
            <p:cNvPr id="5" name="Rounded Rectangle 9">
              <a:extLst>
                <a:ext uri="{FF2B5EF4-FFF2-40B4-BE49-F238E27FC236}">
                  <a16:creationId xmlns:a16="http://schemas.microsoft.com/office/drawing/2014/main" id="{B4B336D7-676D-7DDE-1472-0D512A352E9E}"/>
                </a:ext>
              </a:extLst>
            </p:cNvPr>
            <p:cNvSpPr/>
            <p:nvPr/>
          </p:nvSpPr>
          <p:spPr>
            <a:xfrm>
              <a:off x="0" y="0"/>
              <a:ext cx="9076509" cy="622679"/>
            </a:xfrm>
            <a:prstGeom prst="roundRect">
              <a:avLst/>
            </a:prstGeom>
            <a:ln/>
          </p:spPr>
          <p:style>
            <a:lnRef idx="0">
              <a:schemeClr val="accent1"/>
            </a:lnRef>
            <a:fillRef idx="3">
              <a:schemeClr val="accent1"/>
            </a:fillRef>
            <a:effectRef idx="3">
              <a:schemeClr val="accent1"/>
            </a:effectRef>
            <a:fontRef idx="minor">
              <a:schemeClr val="lt1"/>
            </a:fontRef>
          </p:style>
          <p:txBody>
            <a:bodyPr lIns="91422" tIns="45711" rIns="91422" bIns="45711" rtlCol="0" anchor="ctr"/>
            <a:lstStyle/>
            <a:p>
              <a:pPr algn="ctr"/>
              <a:endParaRPr lang="en-IN"/>
            </a:p>
          </p:txBody>
        </p:sp>
        <p:sp>
          <p:nvSpPr>
            <p:cNvPr id="6" name="Rounded Rectangle 4">
              <a:extLst>
                <a:ext uri="{FF2B5EF4-FFF2-40B4-BE49-F238E27FC236}">
                  <a16:creationId xmlns:a16="http://schemas.microsoft.com/office/drawing/2014/main" id="{381608E1-D1DB-A736-562B-FEF568257F70}"/>
                </a:ext>
              </a:extLst>
            </p:cNvPr>
            <p:cNvSpPr/>
            <p:nvPr/>
          </p:nvSpPr>
          <p:spPr>
            <a:xfrm>
              <a:off x="0" y="76200"/>
              <a:ext cx="9076508" cy="762000"/>
            </a:xfrm>
            <a:prstGeom prst="roundRect">
              <a:avLst>
                <a:gd name="adj" fmla="val 35333"/>
              </a:avLst>
            </a:prstGeom>
            <a:ln/>
          </p:spPr>
          <p:style>
            <a:lnRef idx="1">
              <a:schemeClr val="accent4"/>
            </a:lnRef>
            <a:fillRef idx="2">
              <a:schemeClr val="accent4"/>
            </a:fillRef>
            <a:effectRef idx="1">
              <a:schemeClr val="accent4"/>
            </a:effectRef>
            <a:fontRef idx="minor">
              <a:schemeClr val="dk1"/>
            </a:fontRef>
          </p:style>
          <p:txBody>
            <a:bodyPr lIns="91422" tIns="45711" rIns="91422" bIns="45711" rtlCol="0" anchor="ctr">
              <a:sp3d extrusionH="57150">
                <a:bevelT w="38100" h="38100" prst="angle"/>
              </a:sp3d>
            </a:bodyPr>
            <a:lstStyle/>
            <a:p>
              <a:pPr algn="ctr"/>
              <a:r>
                <a:rPr lang="en-US" sz="2400" b="1" u="sng" dirty="0">
                  <a:solidFill>
                    <a:srgbClr val="000000"/>
                  </a:solidFill>
                  <a:effectLst/>
                  <a:latin typeface="Georgia" panose="02040502050405020303" pitchFamily="18" charset="0"/>
                </a:rPr>
                <a:t>Geographical Analysis of Age-Adjusted Oropharyngeal Cancer Rates per 100,000 Population: A Comprehensive Study from 2011 to 2020</a:t>
              </a:r>
              <a:endParaRPr lang="en-IN" sz="2400" b="1" dirty="0">
                <a:solidFill>
                  <a:schemeClr val="tx1"/>
                </a:solidFill>
                <a:effectLst>
                  <a:glow rad="63500">
                    <a:schemeClr val="accent6">
                      <a:satMod val="175000"/>
                      <a:alpha val="40000"/>
                    </a:schemeClr>
                  </a:glow>
                </a:effectLst>
                <a:latin typeface="Georgia" panose="02040502050405020303" pitchFamily="18" charset="0"/>
                <a:ea typeface="Cambria Math" pitchFamily="18" charset="0"/>
                <a:cs typeface="JasmineUPC" pitchFamily="18" charset="-34"/>
              </a:endParaRPr>
            </a:p>
          </p:txBody>
        </p:sp>
      </p:grpSp>
    </p:spTree>
    <p:extLst>
      <p:ext uri="{BB962C8B-B14F-4D97-AF65-F5344CB8AC3E}">
        <p14:creationId xmlns:p14="http://schemas.microsoft.com/office/powerpoint/2010/main" val="197470906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CD440502-F6AE-CF7D-FF41-84C402EC05CF}"/>
              </a:ext>
            </a:extLst>
          </p:cNvPr>
          <p:cNvSpPr>
            <a:spLocks noGrp="1"/>
          </p:cNvSpPr>
          <p:nvPr>
            <p:ph idx="1"/>
          </p:nvPr>
        </p:nvSpPr>
        <p:spPr>
          <a:xfrm>
            <a:off x="-158620" y="1222311"/>
            <a:ext cx="11747240" cy="5439746"/>
          </a:xfrm>
        </p:spPr>
        <p:txBody>
          <a:bodyPr>
            <a:noAutofit/>
          </a:bodyPr>
          <a:lstStyle/>
          <a:p>
            <a:pPr marL="914400" algn="just">
              <a:lnSpc>
                <a:spcPct val="150000"/>
              </a:lnSpc>
            </a:pPr>
            <a:r>
              <a:rPr lang="en-IN" sz="2000" b="1" kern="100" dirty="0">
                <a:solidFill>
                  <a:schemeClr val="tx1">
                    <a:lumMod val="95000"/>
                    <a:lumOff val="5000"/>
                  </a:schemeClr>
                </a:solidFill>
                <a:effectLst/>
                <a:latin typeface="Georgia" panose="02040502050405020303" pitchFamily="18" charset="0"/>
                <a:ea typeface="Calibri" panose="020F0502020204030204" pitchFamily="34" charset="0"/>
                <a:cs typeface="Arial" panose="020B0604020202020204" pitchFamily="34" charset="0"/>
              </a:rPr>
              <a:t>In this map graph, the variables are age-adjusted rate, longitude, latitude, population, and area. I used these variables from my second dataset- by area.</a:t>
            </a:r>
          </a:p>
          <a:p>
            <a:pPr marL="914400" algn="just">
              <a:lnSpc>
                <a:spcPct val="150000"/>
              </a:lnSpc>
            </a:pPr>
            <a:r>
              <a:rPr lang="en-IN" sz="2000" b="1" kern="100" dirty="0">
                <a:solidFill>
                  <a:schemeClr val="tx1">
                    <a:lumMod val="95000"/>
                    <a:lumOff val="5000"/>
                  </a:schemeClr>
                </a:solidFill>
                <a:effectLst/>
                <a:latin typeface="Georgia" panose="02040502050405020303" pitchFamily="18" charset="0"/>
                <a:ea typeface="Calibri" panose="020F0502020204030204" pitchFamily="34" charset="0"/>
                <a:cs typeface="Arial" panose="020B0604020202020204" pitchFamily="34" charset="0"/>
              </a:rPr>
              <a:t>Age-adjusted rate – continuous variable- it is a numeric variable - it is expressed in terms of the number of cases/deaths per 100,000 people per year.</a:t>
            </a:r>
          </a:p>
          <a:p>
            <a:pPr marL="914400" algn="just">
              <a:lnSpc>
                <a:spcPct val="150000"/>
              </a:lnSpc>
            </a:pPr>
            <a:r>
              <a:rPr lang="en-IN" sz="2000" b="1" kern="100" dirty="0">
                <a:solidFill>
                  <a:schemeClr val="tx1">
                    <a:lumMod val="95000"/>
                    <a:lumOff val="5000"/>
                  </a:schemeClr>
                </a:solidFill>
                <a:effectLst/>
                <a:latin typeface="Georgia" panose="02040502050405020303" pitchFamily="18" charset="0"/>
                <a:ea typeface="Calibri" panose="020F0502020204030204" pitchFamily="34" charset="0"/>
                <a:cs typeface="Arial" panose="020B0604020202020204" pitchFamily="34" charset="0"/>
              </a:rPr>
              <a:t>Area- discrete variable – it is a characteristic variable - string</a:t>
            </a:r>
          </a:p>
          <a:p>
            <a:pPr marL="914400" algn="just">
              <a:lnSpc>
                <a:spcPct val="150000"/>
              </a:lnSpc>
            </a:pPr>
            <a:r>
              <a:rPr lang="en-IN" sz="2000" b="1" kern="100" dirty="0">
                <a:solidFill>
                  <a:schemeClr val="tx1">
                    <a:lumMod val="95000"/>
                    <a:lumOff val="5000"/>
                  </a:schemeClr>
                </a:solidFill>
                <a:effectLst/>
                <a:latin typeface="Georgia" panose="02040502050405020303" pitchFamily="18" charset="0"/>
                <a:ea typeface="Calibri" panose="020F0502020204030204" pitchFamily="34" charset="0"/>
                <a:cs typeface="Arial" panose="020B0604020202020204" pitchFamily="34" charset="0"/>
              </a:rPr>
              <a:t>Population- continuous variable – it is a numeric variable – it is measured in numbers</a:t>
            </a:r>
          </a:p>
          <a:p>
            <a:pPr marL="914400" algn="just">
              <a:lnSpc>
                <a:spcPct val="150000"/>
              </a:lnSpc>
              <a:spcAft>
                <a:spcPts val="800"/>
              </a:spcAft>
            </a:pPr>
            <a:r>
              <a:rPr lang="en-IN" sz="2000" b="1" kern="100" dirty="0">
                <a:solidFill>
                  <a:schemeClr val="tx1">
                    <a:lumMod val="95000"/>
                    <a:lumOff val="5000"/>
                  </a:schemeClr>
                </a:solidFill>
                <a:effectLst/>
                <a:latin typeface="Georgia" panose="02040502050405020303" pitchFamily="18" charset="0"/>
                <a:ea typeface="Calibri" panose="020F0502020204030204" pitchFamily="34" charset="0"/>
                <a:cs typeface="Arial" panose="020B0604020202020204" pitchFamily="34" charset="0"/>
              </a:rPr>
              <a:t>Latitude and longitude – continuous variable – it is a numeric variable – it is measured in </a:t>
            </a:r>
            <a:r>
              <a:rPr lang="en-IN" sz="2000" b="1" kern="100" baseline="30000" dirty="0">
                <a:solidFill>
                  <a:schemeClr val="tx1">
                    <a:lumMod val="95000"/>
                    <a:lumOff val="5000"/>
                  </a:schemeClr>
                </a:solidFill>
                <a:effectLst/>
                <a:latin typeface="Georgia" panose="02040502050405020303" pitchFamily="18" charset="0"/>
                <a:ea typeface="Calibri" panose="020F0502020204030204" pitchFamily="34" charset="0"/>
                <a:cs typeface="Arial" panose="020B0604020202020204" pitchFamily="34" charset="0"/>
              </a:rPr>
              <a:t>0 </a:t>
            </a:r>
            <a:r>
              <a:rPr lang="en-IN" sz="2000" b="1" kern="100" dirty="0">
                <a:solidFill>
                  <a:schemeClr val="tx1">
                    <a:lumMod val="95000"/>
                    <a:lumOff val="5000"/>
                  </a:schemeClr>
                </a:solidFill>
                <a:effectLst/>
                <a:latin typeface="Georgia" panose="02040502050405020303" pitchFamily="18" charset="0"/>
                <a:ea typeface="Calibri" panose="020F0502020204030204" pitchFamily="34" charset="0"/>
                <a:cs typeface="Arial" panose="020B0604020202020204" pitchFamily="34" charset="0"/>
              </a:rPr>
              <a:t>degrees</a:t>
            </a:r>
          </a:p>
        </p:txBody>
      </p:sp>
    </p:spTree>
    <p:extLst>
      <p:ext uri="{BB962C8B-B14F-4D97-AF65-F5344CB8AC3E}">
        <p14:creationId xmlns:p14="http://schemas.microsoft.com/office/powerpoint/2010/main" val="2356513481"/>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5054EB-94D5-264F-2A92-C3895AFB3361}"/>
              </a:ext>
            </a:extLst>
          </p:cNvPr>
          <p:cNvSpPr>
            <a:spLocks noGrp="1"/>
          </p:cNvSpPr>
          <p:nvPr>
            <p:ph type="title"/>
          </p:nvPr>
        </p:nvSpPr>
        <p:spPr>
          <a:xfrm>
            <a:off x="3184848" y="185874"/>
            <a:ext cx="8795657" cy="1614933"/>
          </a:xfrm>
        </p:spPr>
        <p:txBody>
          <a:bodyPr>
            <a:normAutofit/>
          </a:bodyPr>
          <a:lstStyle/>
          <a:p>
            <a:pPr>
              <a:lnSpc>
                <a:spcPct val="150000"/>
              </a:lnSpc>
            </a:pPr>
            <a:r>
              <a:rPr lang="en-IN" sz="2000" b="1" dirty="0">
                <a:solidFill>
                  <a:srgbClr val="002060"/>
                </a:solidFill>
                <a:effectLst/>
                <a:latin typeface="Georgia" panose="02040502050405020303" pitchFamily="18" charset="0"/>
                <a:ea typeface="Calibri" panose="020F0502020204030204" pitchFamily="34" charset="0"/>
              </a:rPr>
              <a:t>Are there significant variations in the age-adjusted rate of oropharyngeal cancer based on geographical location ???</a:t>
            </a:r>
            <a:endParaRPr lang="en-IN" sz="2000" b="1" dirty="0">
              <a:solidFill>
                <a:srgbClr val="002060"/>
              </a:solidFill>
              <a:latin typeface="Georgia" panose="02040502050405020303" pitchFamily="18" charset="0"/>
            </a:endParaRPr>
          </a:p>
        </p:txBody>
      </p:sp>
      <p:sp>
        <p:nvSpPr>
          <p:cNvPr id="3" name="Content Placeholder 2">
            <a:extLst>
              <a:ext uri="{FF2B5EF4-FFF2-40B4-BE49-F238E27FC236}">
                <a16:creationId xmlns:a16="http://schemas.microsoft.com/office/drawing/2014/main" id="{44BFC8AE-5E27-2006-3BD4-723D81AECA27}"/>
              </a:ext>
            </a:extLst>
          </p:cNvPr>
          <p:cNvSpPr>
            <a:spLocks noGrp="1"/>
          </p:cNvSpPr>
          <p:nvPr>
            <p:ph idx="1"/>
          </p:nvPr>
        </p:nvSpPr>
        <p:spPr>
          <a:xfrm>
            <a:off x="298580" y="1707502"/>
            <a:ext cx="11756571" cy="5346441"/>
          </a:xfrm>
        </p:spPr>
        <p:txBody>
          <a:bodyPr>
            <a:noAutofit/>
          </a:bodyPr>
          <a:lstStyle/>
          <a:p>
            <a:pPr>
              <a:lnSpc>
                <a:spcPct val="150000"/>
              </a:lnSpc>
            </a:pPr>
            <a:r>
              <a:rPr lang="en-US" sz="1800" b="1" dirty="0">
                <a:latin typeface="Georgia" panose="02040502050405020303" pitchFamily="18" charset="0"/>
              </a:rPr>
              <a:t>Minnesota reports the highest age-adjusted rate at 8.029, with a population of 220 million. </a:t>
            </a:r>
          </a:p>
          <a:p>
            <a:pPr>
              <a:lnSpc>
                <a:spcPct val="150000"/>
              </a:lnSpc>
            </a:pPr>
            <a:r>
              <a:rPr lang="en-US" sz="1800" b="1" dirty="0">
                <a:latin typeface="Georgia" panose="02040502050405020303" pitchFamily="18" charset="0"/>
              </a:rPr>
              <a:t>Following closely, Wisconsin and Iowa report rates of 7.39 (with a population of 231 million) and 7.005 (with a population of 125 million), respectively. </a:t>
            </a:r>
          </a:p>
          <a:p>
            <a:pPr>
              <a:lnSpc>
                <a:spcPct val="150000"/>
              </a:lnSpc>
            </a:pPr>
            <a:r>
              <a:rPr lang="en-US" sz="1800" b="1" dirty="0">
                <a:latin typeface="Georgia" panose="02040502050405020303" pitchFamily="18" charset="0"/>
              </a:rPr>
              <a:t>In contrast, states like California, New Jersey, and Ohio exhibit comparatively lower rates. </a:t>
            </a:r>
          </a:p>
          <a:p>
            <a:pPr>
              <a:lnSpc>
                <a:spcPct val="150000"/>
              </a:lnSpc>
            </a:pPr>
            <a:r>
              <a:rPr lang="en-US" sz="1800" b="1" dirty="0">
                <a:latin typeface="Georgia" panose="02040502050405020303" pitchFamily="18" charset="0"/>
              </a:rPr>
              <a:t>California reports an age-adjusted rate of 6.725, impacting a sizable population of 1552 million. New Jersey follows with a rate of 5.532 and a population of 355 million, while Ohio reports a rate of 5.688, with a population of 465 million.</a:t>
            </a:r>
          </a:p>
          <a:p>
            <a:pPr>
              <a:lnSpc>
                <a:spcPct val="150000"/>
              </a:lnSpc>
            </a:pPr>
            <a:r>
              <a:rPr lang="en-US" sz="1800" b="1" dirty="0">
                <a:latin typeface="Georgia" panose="02040502050405020303" pitchFamily="18" charset="0"/>
              </a:rPr>
              <a:t> These variations underscore the importance of targeted interventions and region-specific strategies to address the unique challenges posed by oropharyngeal cancer in different geographical contexts.</a:t>
            </a:r>
            <a:endParaRPr lang="en-IN" sz="1800" b="1" dirty="0">
              <a:latin typeface="Georgia" panose="02040502050405020303" pitchFamily="18" charset="0"/>
            </a:endParaRPr>
          </a:p>
        </p:txBody>
      </p:sp>
    </p:spTree>
    <p:extLst>
      <p:ext uri="{BB962C8B-B14F-4D97-AF65-F5344CB8AC3E}">
        <p14:creationId xmlns:p14="http://schemas.microsoft.com/office/powerpoint/2010/main" val="3889547780"/>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2A99C6-4613-CD3D-B13F-559E1E5BA19F}"/>
              </a:ext>
            </a:extLst>
          </p:cNvPr>
          <p:cNvSpPr>
            <a:spLocks noGrp="1"/>
          </p:cNvSpPr>
          <p:nvPr>
            <p:ph type="title"/>
          </p:nvPr>
        </p:nvSpPr>
        <p:spPr/>
        <p:txBody>
          <a:bodyPr/>
          <a:lstStyle/>
          <a:p>
            <a:endParaRPr lang="en-IN"/>
          </a:p>
        </p:txBody>
      </p:sp>
      <p:pic>
        <p:nvPicPr>
          <p:cNvPr id="3" name="Picture 2">
            <a:extLst>
              <a:ext uri="{FF2B5EF4-FFF2-40B4-BE49-F238E27FC236}">
                <a16:creationId xmlns:a16="http://schemas.microsoft.com/office/drawing/2014/main" id="{09DB5505-B78E-8DB6-73CC-1A8F66D81896}"/>
              </a:ext>
            </a:extLst>
          </p:cNvPr>
          <p:cNvPicPr>
            <a:picLocks noChangeAspect="1"/>
          </p:cNvPicPr>
          <p:nvPr/>
        </p:nvPicPr>
        <p:blipFill>
          <a:blip r:embed="rId2"/>
          <a:stretch>
            <a:fillRect/>
          </a:stretch>
        </p:blipFill>
        <p:spPr>
          <a:xfrm>
            <a:off x="46342" y="251927"/>
            <a:ext cx="11877783" cy="6503435"/>
          </a:xfrm>
          <a:prstGeom prst="rect">
            <a:avLst/>
          </a:prstGeom>
        </p:spPr>
      </p:pic>
    </p:spTree>
    <p:extLst>
      <p:ext uri="{BB962C8B-B14F-4D97-AF65-F5344CB8AC3E}">
        <p14:creationId xmlns:p14="http://schemas.microsoft.com/office/powerpoint/2010/main" val="4263489602"/>
      </p:ext>
    </p:extLst>
  </p:cSld>
  <p:clrMapOvr>
    <a:masterClrMapping/>
  </p:clrMapOvr>
  <p:transition spd="slow">
    <p:push dir="u"/>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7A4A2C32-3B8E-9C9A-4EED-83FA3856AE00}"/>
              </a:ext>
            </a:extLst>
          </p:cNvPr>
          <p:cNvSpPr>
            <a:spLocks noGrp="1"/>
          </p:cNvSpPr>
          <p:nvPr>
            <p:ph idx="1"/>
          </p:nvPr>
        </p:nvSpPr>
        <p:spPr>
          <a:xfrm>
            <a:off x="447869" y="1184988"/>
            <a:ext cx="11243387" cy="5505061"/>
          </a:xfrm>
        </p:spPr>
        <p:txBody>
          <a:bodyPr>
            <a:normAutofit/>
          </a:bodyPr>
          <a:lstStyle/>
          <a:p>
            <a:pPr marL="914400" algn="just">
              <a:lnSpc>
                <a:spcPct val="170000"/>
              </a:lnSpc>
            </a:pPr>
            <a:r>
              <a:rPr lang="en-IN" sz="2000" b="1" kern="100" dirty="0">
                <a:solidFill>
                  <a:schemeClr val="tx1">
                    <a:lumMod val="95000"/>
                    <a:lumOff val="5000"/>
                  </a:schemeClr>
                </a:solidFill>
                <a:effectLst/>
                <a:latin typeface="Georgia" panose="02040502050405020303" pitchFamily="18" charset="0"/>
                <a:ea typeface="Calibri" panose="020F0502020204030204" pitchFamily="34" charset="0"/>
                <a:cs typeface="Arial" panose="020B0604020202020204" pitchFamily="34" charset="0"/>
              </a:rPr>
              <a:t>In this lollipop </a:t>
            </a:r>
            <a:r>
              <a:rPr lang="en-IN" sz="2000" b="1" kern="100" dirty="0">
                <a:solidFill>
                  <a:schemeClr val="tx1">
                    <a:lumMod val="95000"/>
                    <a:lumOff val="5000"/>
                  </a:schemeClr>
                </a:solidFill>
                <a:latin typeface="Georgia" panose="02040502050405020303" pitchFamily="18" charset="0"/>
                <a:ea typeface="Calibri" panose="020F0502020204030204" pitchFamily="34" charset="0"/>
                <a:cs typeface="Arial" panose="020B0604020202020204" pitchFamily="34" charset="0"/>
              </a:rPr>
              <a:t>graph</a:t>
            </a:r>
            <a:r>
              <a:rPr lang="en-IN" sz="2000" b="1" kern="100" dirty="0">
                <a:solidFill>
                  <a:schemeClr val="tx1">
                    <a:lumMod val="95000"/>
                    <a:lumOff val="5000"/>
                  </a:schemeClr>
                </a:solidFill>
                <a:effectLst/>
                <a:latin typeface="Georgia" panose="02040502050405020303" pitchFamily="18" charset="0"/>
                <a:ea typeface="Calibri" panose="020F0502020204030204" pitchFamily="34" charset="0"/>
                <a:cs typeface="Arial" panose="020B0604020202020204" pitchFamily="34" charset="0"/>
              </a:rPr>
              <a:t>, the variables are age-adjusted rate and area. I used these variables from my second dataset- by area.</a:t>
            </a:r>
          </a:p>
          <a:p>
            <a:pPr marL="914400" algn="just">
              <a:lnSpc>
                <a:spcPct val="170000"/>
              </a:lnSpc>
            </a:pPr>
            <a:r>
              <a:rPr lang="en-IN" sz="2000" b="1" kern="100" dirty="0">
                <a:solidFill>
                  <a:schemeClr val="tx1">
                    <a:lumMod val="95000"/>
                    <a:lumOff val="5000"/>
                  </a:schemeClr>
                </a:solidFill>
                <a:effectLst/>
                <a:latin typeface="Georgia" panose="02040502050405020303" pitchFamily="18" charset="0"/>
                <a:ea typeface="Calibri" panose="020F0502020204030204" pitchFamily="34" charset="0"/>
                <a:cs typeface="Arial" panose="020B0604020202020204" pitchFamily="34" charset="0"/>
              </a:rPr>
              <a:t>Age adjustment is a statistical method that can compare rates of disease, death, injury, or other health outcomes between communities with different age structures. </a:t>
            </a:r>
          </a:p>
          <a:p>
            <a:pPr marL="914400" algn="just">
              <a:lnSpc>
                <a:spcPct val="170000"/>
              </a:lnSpc>
            </a:pPr>
            <a:r>
              <a:rPr lang="en-IN" sz="2000" b="1" u="sng" kern="100" dirty="0">
                <a:solidFill>
                  <a:schemeClr val="tx1">
                    <a:lumMod val="95000"/>
                    <a:lumOff val="5000"/>
                  </a:schemeClr>
                </a:solidFill>
                <a:effectLst/>
                <a:latin typeface="Georgia" panose="02040502050405020303" pitchFamily="18" charset="0"/>
                <a:ea typeface="Calibri" panose="020F0502020204030204" pitchFamily="34" charset="0"/>
                <a:cs typeface="Arial" panose="020B0604020202020204" pitchFamily="34" charset="0"/>
              </a:rPr>
              <a:t>Age-adjusted rate</a:t>
            </a:r>
            <a:r>
              <a:rPr lang="en-IN" sz="2000" b="1" kern="100" dirty="0">
                <a:solidFill>
                  <a:schemeClr val="tx1">
                    <a:lumMod val="95000"/>
                    <a:lumOff val="5000"/>
                  </a:schemeClr>
                </a:solidFill>
                <a:effectLst/>
                <a:latin typeface="Georgia" panose="02040502050405020303" pitchFamily="18" charset="0"/>
                <a:ea typeface="Calibri" panose="020F0502020204030204" pitchFamily="34" charset="0"/>
                <a:cs typeface="Arial" panose="020B0604020202020204" pitchFamily="34" charset="0"/>
              </a:rPr>
              <a:t> – continuous – it is a numeric variable- it is expressed in terms of the number of cases/deaths per 100,000 people per year.</a:t>
            </a:r>
          </a:p>
          <a:p>
            <a:pPr marL="914400" algn="just">
              <a:lnSpc>
                <a:spcPct val="170000"/>
              </a:lnSpc>
              <a:spcAft>
                <a:spcPts val="800"/>
              </a:spcAft>
            </a:pPr>
            <a:r>
              <a:rPr lang="en-IN" sz="2000" b="1" kern="100" dirty="0">
                <a:solidFill>
                  <a:schemeClr val="tx1">
                    <a:lumMod val="95000"/>
                    <a:lumOff val="5000"/>
                  </a:schemeClr>
                </a:solidFill>
                <a:effectLst/>
                <a:latin typeface="Georgia" panose="02040502050405020303" pitchFamily="18" charset="0"/>
                <a:ea typeface="Calibri" panose="020F0502020204030204" pitchFamily="34" charset="0"/>
                <a:cs typeface="Arial" panose="020B0604020202020204" pitchFamily="34" charset="0"/>
              </a:rPr>
              <a:t>Area- discrete - it is a characteristic variable – string – it is expressed as names of states.</a:t>
            </a:r>
          </a:p>
          <a:p>
            <a:pPr marL="914400" algn="just">
              <a:lnSpc>
                <a:spcPct val="170000"/>
              </a:lnSpc>
              <a:spcAft>
                <a:spcPts val="800"/>
              </a:spcAft>
            </a:pPr>
            <a:endParaRPr lang="en-IN" sz="2000" b="1" kern="100" dirty="0">
              <a:solidFill>
                <a:schemeClr val="tx1">
                  <a:lumMod val="95000"/>
                  <a:lumOff val="5000"/>
                </a:schemeClr>
              </a:solidFill>
              <a:effectLst/>
              <a:latin typeface="Georgia" panose="02040502050405020303" pitchFamily="18" charset="0"/>
              <a:ea typeface="Calibri" panose="020F0502020204030204" pitchFamily="34" charset="0"/>
              <a:cs typeface="Arial" panose="020B0604020202020204" pitchFamily="34" charset="0"/>
            </a:endParaRPr>
          </a:p>
          <a:p>
            <a:pPr>
              <a:lnSpc>
                <a:spcPct val="170000"/>
              </a:lnSpc>
            </a:pPr>
            <a:endParaRPr lang="en-IN" sz="2000" b="1" dirty="0">
              <a:solidFill>
                <a:schemeClr val="tx1">
                  <a:lumMod val="95000"/>
                  <a:lumOff val="5000"/>
                </a:schemeClr>
              </a:solidFill>
              <a:latin typeface="Georgia" panose="02040502050405020303" pitchFamily="18" charset="0"/>
              <a:cs typeface="Arial" panose="020B0604020202020204" pitchFamily="34" charset="0"/>
            </a:endParaRPr>
          </a:p>
        </p:txBody>
      </p:sp>
    </p:spTree>
    <p:extLst>
      <p:ext uri="{BB962C8B-B14F-4D97-AF65-F5344CB8AC3E}">
        <p14:creationId xmlns:p14="http://schemas.microsoft.com/office/powerpoint/2010/main" val="288240685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57ED00-D642-654F-49BD-691BF1541A6C}"/>
              </a:ext>
            </a:extLst>
          </p:cNvPr>
          <p:cNvSpPr>
            <a:spLocks noGrp="1"/>
          </p:cNvSpPr>
          <p:nvPr>
            <p:ph type="title"/>
          </p:nvPr>
        </p:nvSpPr>
        <p:spPr>
          <a:xfrm>
            <a:off x="4254759" y="129891"/>
            <a:ext cx="7680649" cy="1293028"/>
          </a:xfrm>
        </p:spPr>
        <p:txBody>
          <a:bodyPr>
            <a:normAutofit fontScale="90000"/>
          </a:bodyPr>
          <a:lstStyle/>
          <a:p>
            <a:pPr>
              <a:lnSpc>
                <a:spcPct val="150000"/>
              </a:lnSpc>
            </a:pPr>
            <a:r>
              <a:rPr lang="en-US" sz="2000" b="1" dirty="0">
                <a:solidFill>
                  <a:srgbClr val="002060"/>
                </a:solidFill>
                <a:latin typeface="Georgia" panose="02040502050405020303" pitchFamily="18" charset="0"/>
              </a:rPr>
              <a:t>Geographical variations in the age-adjusted rates of oropharyngeal cancer are across states</a:t>
            </a:r>
            <a:endParaRPr lang="en-IN" sz="2000" b="1" dirty="0">
              <a:solidFill>
                <a:srgbClr val="002060"/>
              </a:solidFill>
              <a:latin typeface="Georgia" panose="02040502050405020303" pitchFamily="18" charset="0"/>
            </a:endParaRPr>
          </a:p>
        </p:txBody>
      </p:sp>
      <p:sp>
        <p:nvSpPr>
          <p:cNvPr id="3" name="Content Placeholder 2">
            <a:extLst>
              <a:ext uri="{FF2B5EF4-FFF2-40B4-BE49-F238E27FC236}">
                <a16:creationId xmlns:a16="http://schemas.microsoft.com/office/drawing/2014/main" id="{40996C15-2BBC-AF6B-77BA-E71D728F8FA0}"/>
              </a:ext>
            </a:extLst>
          </p:cNvPr>
          <p:cNvSpPr>
            <a:spLocks noGrp="1"/>
          </p:cNvSpPr>
          <p:nvPr>
            <p:ph idx="1"/>
          </p:nvPr>
        </p:nvSpPr>
        <p:spPr>
          <a:xfrm>
            <a:off x="251927" y="1539551"/>
            <a:ext cx="11793893" cy="5188557"/>
          </a:xfrm>
        </p:spPr>
        <p:txBody>
          <a:bodyPr>
            <a:normAutofit/>
          </a:bodyPr>
          <a:lstStyle/>
          <a:p>
            <a:pPr>
              <a:lnSpc>
                <a:spcPct val="150000"/>
              </a:lnSpc>
            </a:pPr>
            <a:r>
              <a:rPr lang="en-US" sz="2000" b="1" dirty="0">
                <a:latin typeface="Georgia" panose="02040502050405020303" pitchFamily="18" charset="0"/>
              </a:rPr>
              <a:t>Significant geographical variations in age-adjusted rates of oropharyngeal cancer are evident across states.</a:t>
            </a:r>
          </a:p>
          <a:p>
            <a:pPr>
              <a:lnSpc>
                <a:spcPct val="150000"/>
              </a:lnSpc>
            </a:pPr>
            <a:r>
              <a:rPr lang="en-US" sz="2000" b="1" dirty="0">
                <a:latin typeface="Georgia" panose="02040502050405020303" pitchFamily="18" charset="0"/>
              </a:rPr>
              <a:t> Minnesota reports the highest rate at 8.029, followed closely by Wisconsin with a rate of 7.39 and Iowa with a rate of 7.005.</a:t>
            </a:r>
          </a:p>
          <a:p>
            <a:pPr>
              <a:lnSpc>
                <a:spcPct val="150000"/>
              </a:lnSpc>
            </a:pPr>
            <a:r>
              <a:rPr lang="en-US" sz="2000" b="1" dirty="0">
                <a:latin typeface="Georgia" panose="02040502050405020303" pitchFamily="18" charset="0"/>
              </a:rPr>
              <a:t> In contrast, states like California, New Jersey, and Ohio exhibit comparatively lower rates, with California reporting 6.725, New Jersey at 5.532, and Ohio at 5.688.</a:t>
            </a:r>
          </a:p>
          <a:p>
            <a:pPr>
              <a:lnSpc>
                <a:spcPct val="150000"/>
              </a:lnSpc>
            </a:pPr>
            <a:r>
              <a:rPr lang="en-US" sz="2000" b="1" dirty="0">
                <a:latin typeface="Georgia" panose="02040502050405020303" pitchFamily="18" charset="0"/>
              </a:rPr>
              <a:t>Understanding these variations is crucial for developing effective public health initiatives and allocating resources where they are most needed.</a:t>
            </a:r>
            <a:endParaRPr lang="en-IN" sz="2000" b="1" dirty="0">
              <a:latin typeface="Georgia" panose="02040502050405020303" pitchFamily="18" charset="0"/>
            </a:endParaRPr>
          </a:p>
        </p:txBody>
      </p:sp>
    </p:spTree>
    <p:extLst>
      <p:ext uri="{BB962C8B-B14F-4D97-AF65-F5344CB8AC3E}">
        <p14:creationId xmlns:p14="http://schemas.microsoft.com/office/powerpoint/2010/main" val="3733928354"/>
      </p:ext>
    </p:extLst>
  </p:cSld>
  <p:clrMapOvr>
    <a:masterClrMapping/>
  </p:clrMapOvr>
  <p:transition spd="slow">
    <p:randomBar dir="vert"/>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739C50-7880-4DD6-2959-306C336C74B8}"/>
              </a:ext>
            </a:extLst>
          </p:cNvPr>
          <p:cNvSpPr>
            <a:spLocks noGrp="1"/>
          </p:cNvSpPr>
          <p:nvPr>
            <p:ph type="title"/>
          </p:nvPr>
        </p:nvSpPr>
        <p:spPr/>
        <p:txBody>
          <a:bodyPr/>
          <a:lstStyle/>
          <a:p>
            <a:endParaRPr lang="en-IN"/>
          </a:p>
        </p:txBody>
      </p:sp>
      <p:pic>
        <p:nvPicPr>
          <p:cNvPr id="3" name="Picture 2">
            <a:extLst>
              <a:ext uri="{FF2B5EF4-FFF2-40B4-BE49-F238E27FC236}">
                <a16:creationId xmlns:a16="http://schemas.microsoft.com/office/drawing/2014/main" id="{3BFF552D-E12B-BE41-BC24-8FE9BA91DE7B}"/>
              </a:ext>
            </a:extLst>
          </p:cNvPr>
          <p:cNvPicPr>
            <a:picLocks noChangeAspect="1"/>
          </p:cNvPicPr>
          <p:nvPr/>
        </p:nvPicPr>
        <p:blipFill>
          <a:blip r:embed="rId2"/>
          <a:stretch>
            <a:fillRect/>
          </a:stretch>
        </p:blipFill>
        <p:spPr>
          <a:xfrm>
            <a:off x="1" y="-46031"/>
            <a:ext cx="12192000" cy="6904031"/>
          </a:xfrm>
          <a:prstGeom prst="rect">
            <a:avLst/>
          </a:prstGeom>
        </p:spPr>
      </p:pic>
    </p:spTree>
    <p:extLst>
      <p:ext uri="{BB962C8B-B14F-4D97-AF65-F5344CB8AC3E}">
        <p14:creationId xmlns:p14="http://schemas.microsoft.com/office/powerpoint/2010/main" val="385788898"/>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D4AA348-56B2-78A3-AD67-F6BD7905FEAC}"/>
              </a:ext>
            </a:extLst>
          </p:cNvPr>
          <p:cNvSpPr>
            <a:spLocks noGrp="1"/>
          </p:cNvSpPr>
          <p:nvPr>
            <p:ph idx="1"/>
          </p:nvPr>
        </p:nvSpPr>
        <p:spPr>
          <a:xfrm>
            <a:off x="-158620" y="1306286"/>
            <a:ext cx="12167118" cy="5551714"/>
          </a:xfrm>
        </p:spPr>
        <p:txBody>
          <a:bodyPr>
            <a:noAutofit/>
          </a:bodyPr>
          <a:lstStyle/>
          <a:p>
            <a:pPr marL="914400" algn="just">
              <a:lnSpc>
                <a:spcPct val="150000"/>
              </a:lnSpc>
            </a:pPr>
            <a:r>
              <a:rPr lang="en-IN" sz="2000" b="1" kern="100" dirty="0">
                <a:solidFill>
                  <a:schemeClr val="tx1">
                    <a:lumMod val="95000"/>
                    <a:lumOff val="5000"/>
                  </a:schemeClr>
                </a:solidFill>
                <a:effectLst/>
                <a:latin typeface="Georgia" panose="02040502050405020303" pitchFamily="18" charset="0"/>
                <a:ea typeface="Calibri" panose="020F0502020204030204" pitchFamily="34" charset="0"/>
                <a:cs typeface="Arial" panose="020B0604020202020204" pitchFamily="34" charset="0"/>
              </a:rPr>
              <a:t>In this map graph, the variables are Crude rate, longitude, latitude, population, and area. I used these variables from my second dataset- by area.</a:t>
            </a:r>
          </a:p>
          <a:p>
            <a:pPr marL="914400" algn="just">
              <a:lnSpc>
                <a:spcPct val="150000"/>
              </a:lnSpc>
            </a:pPr>
            <a:r>
              <a:rPr lang="en-IN" sz="2000" b="1" kern="100" dirty="0">
                <a:solidFill>
                  <a:schemeClr val="tx1">
                    <a:lumMod val="95000"/>
                    <a:lumOff val="5000"/>
                  </a:schemeClr>
                </a:solidFill>
                <a:effectLst/>
                <a:latin typeface="Georgia" panose="02040502050405020303" pitchFamily="18" charset="0"/>
                <a:ea typeface="Calibri" panose="020F0502020204030204" pitchFamily="34" charset="0"/>
                <a:cs typeface="Arial" panose="020B0604020202020204" pitchFamily="34" charset="0"/>
              </a:rPr>
              <a:t>Crude rate – continuous variable- it is a numeric variable – the actual rates of death/ Disease in a population </a:t>
            </a:r>
          </a:p>
          <a:p>
            <a:pPr marL="914400" algn="just">
              <a:lnSpc>
                <a:spcPct val="150000"/>
              </a:lnSpc>
            </a:pPr>
            <a:r>
              <a:rPr lang="en-IN" sz="2000" b="1" kern="100" dirty="0">
                <a:solidFill>
                  <a:schemeClr val="tx1">
                    <a:lumMod val="95000"/>
                    <a:lumOff val="5000"/>
                  </a:schemeClr>
                </a:solidFill>
                <a:effectLst/>
                <a:latin typeface="Georgia" panose="02040502050405020303" pitchFamily="18" charset="0"/>
                <a:ea typeface="Calibri" panose="020F0502020204030204" pitchFamily="34" charset="0"/>
                <a:cs typeface="Arial" panose="020B0604020202020204" pitchFamily="34" charset="0"/>
              </a:rPr>
              <a:t>Area- discrete variable – it is a characteristic variable - string</a:t>
            </a:r>
          </a:p>
          <a:p>
            <a:pPr marL="914400" algn="just">
              <a:lnSpc>
                <a:spcPct val="150000"/>
              </a:lnSpc>
            </a:pPr>
            <a:r>
              <a:rPr lang="en-IN" sz="2000" b="1" kern="100" dirty="0">
                <a:solidFill>
                  <a:schemeClr val="tx1">
                    <a:lumMod val="95000"/>
                    <a:lumOff val="5000"/>
                  </a:schemeClr>
                </a:solidFill>
                <a:effectLst/>
                <a:latin typeface="Georgia" panose="02040502050405020303" pitchFamily="18" charset="0"/>
                <a:ea typeface="Calibri" panose="020F0502020204030204" pitchFamily="34" charset="0"/>
                <a:cs typeface="Arial" panose="020B0604020202020204" pitchFamily="34" charset="0"/>
              </a:rPr>
              <a:t>Population- continuous variable – it is a numeric variable – it is measured in numbers</a:t>
            </a:r>
          </a:p>
          <a:p>
            <a:pPr marL="914400" algn="just">
              <a:lnSpc>
                <a:spcPct val="150000"/>
              </a:lnSpc>
              <a:spcAft>
                <a:spcPts val="800"/>
              </a:spcAft>
            </a:pPr>
            <a:r>
              <a:rPr lang="en-IN" sz="2000" b="1" kern="100" dirty="0">
                <a:solidFill>
                  <a:schemeClr val="tx1">
                    <a:lumMod val="95000"/>
                    <a:lumOff val="5000"/>
                  </a:schemeClr>
                </a:solidFill>
                <a:effectLst/>
                <a:latin typeface="Georgia" panose="02040502050405020303" pitchFamily="18" charset="0"/>
                <a:ea typeface="Calibri" panose="020F0502020204030204" pitchFamily="34" charset="0"/>
                <a:cs typeface="Arial" panose="020B0604020202020204" pitchFamily="34" charset="0"/>
              </a:rPr>
              <a:t>Latitude and longitude – continuous variable – it is a numeric variable – it is measured in </a:t>
            </a:r>
            <a:r>
              <a:rPr lang="en-IN" sz="2000" b="1" kern="100" baseline="30000" dirty="0">
                <a:solidFill>
                  <a:schemeClr val="tx1">
                    <a:lumMod val="95000"/>
                    <a:lumOff val="5000"/>
                  </a:schemeClr>
                </a:solidFill>
                <a:effectLst/>
                <a:latin typeface="Georgia" panose="02040502050405020303" pitchFamily="18" charset="0"/>
                <a:ea typeface="Calibri" panose="020F0502020204030204" pitchFamily="34" charset="0"/>
                <a:cs typeface="Arial" panose="020B0604020202020204" pitchFamily="34" charset="0"/>
              </a:rPr>
              <a:t>0 </a:t>
            </a:r>
            <a:r>
              <a:rPr lang="en-IN" sz="2000" b="1" kern="100" dirty="0">
                <a:solidFill>
                  <a:schemeClr val="tx1">
                    <a:lumMod val="95000"/>
                    <a:lumOff val="5000"/>
                  </a:schemeClr>
                </a:solidFill>
                <a:effectLst/>
                <a:latin typeface="Georgia" panose="02040502050405020303" pitchFamily="18" charset="0"/>
                <a:ea typeface="Calibri" panose="020F0502020204030204" pitchFamily="34" charset="0"/>
                <a:cs typeface="Arial" panose="020B0604020202020204" pitchFamily="34" charset="0"/>
              </a:rPr>
              <a:t>degrees</a:t>
            </a:r>
          </a:p>
          <a:p>
            <a:endParaRPr lang="en-IN" sz="2000" dirty="0"/>
          </a:p>
        </p:txBody>
      </p:sp>
    </p:spTree>
    <p:extLst>
      <p:ext uri="{BB962C8B-B14F-4D97-AF65-F5344CB8AC3E}">
        <p14:creationId xmlns:p14="http://schemas.microsoft.com/office/powerpoint/2010/main" val="161302652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600AC1CD-D8EA-9EB5-8F7C-0953843206BD}"/>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tretch>
            <a:fillRect/>
          </a:stretch>
        </p:blipFill>
        <p:spPr>
          <a:xfrm>
            <a:off x="8245916" y="3974841"/>
            <a:ext cx="3664783" cy="2883159"/>
          </a:xfrm>
          <a:prstGeom prst="rect">
            <a:avLst/>
          </a:prstGeom>
          <a:ln>
            <a:noFill/>
          </a:ln>
          <a:effectLst/>
          <a:scene3d>
            <a:camera prst="orthographicFront">
              <a:rot lat="0" lon="0" rev="0"/>
            </a:camera>
            <a:lightRig rig="contrasting" dir="t">
              <a:rot lat="0" lon="0" rev="7800000"/>
            </a:lightRig>
          </a:scene3d>
          <a:sp3d>
            <a:bevelT w="139700" h="139700"/>
          </a:sp3d>
        </p:spPr>
      </p:pic>
      <p:sp>
        <p:nvSpPr>
          <p:cNvPr id="3" name="Content Placeholder 2">
            <a:extLst>
              <a:ext uri="{FF2B5EF4-FFF2-40B4-BE49-F238E27FC236}">
                <a16:creationId xmlns:a16="http://schemas.microsoft.com/office/drawing/2014/main" id="{386F94DC-EC71-CBBA-0CA7-271F75286452}"/>
              </a:ext>
            </a:extLst>
          </p:cNvPr>
          <p:cNvSpPr>
            <a:spLocks noGrp="1"/>
          </p:cNvSpPr>
          <p:nvPr>
            <p:ph idx="1"/>
          </p:nvPr>
        </p:nvSpPr>
        <p:spPr>
          <a:xfrm>
            <a:off x="723624" y="1651518"/>
            <a:ext cx="10193192" cy="5206482"/>
          </a:xfrm>
        </p:spPr>
        <p:txBody>
          <a:bodyPr>
            <a:normAutofit/>
          </a:bodyPr>
          <a:lstStyle/>
          <a:p>
            <a:pPr>
              <a:lnSpc>
                <a:spcPct val="150000"/>
              </a:lnSpc>
            </a:pPr>
            <a:r>
              <a:rPr lang="en-IN" sz="2000" b="1" kern="100" dirty="0">
                <a:latin typeface="Georgia" panose="02040502050405020303" pitchFamily="18" charset="0"/>
                <a:ea typeface="Calibri" panose="020F0502020204030204" pitchFamily="34" charset="0"/>
                <a:cs typeface="Arial" panose="020B0604020202020204" pitchFamily="34" charset="0"/>
              </a:rPr>
              <a:t>A</a:t>
            </a:r>
            <a:r>
              <a:rPr lang="en-IN" sz="2000" b="1" kern="100" dirty="0">
                <a:solidFill>
                  <a:schemeClr val="tx1"/>
                </a:solidFill>
                <a:effectLst/>
                <a:latin typeface="Georgia" panose="02040502050405020303" pitchFamily="18" charset="0"/>
                <a:ea typeface="Calibri" panose="020F0502020204030204" pitchFamily="34" charset="0"/>
                <a:cs typeface="Arial" panose="020B0604020202020204" pitchFamily="34" charset="0"/>
              </a:rPr>
              <a:t> </a:t>
            </a:r>
            <a:r>
              <a:rPr lang="en-IN" sz="2000" b="1" kern="100" dirty="0">
                <a:latin typeface="Georgia" panose="02040502050405020303" pitchFamily="18" charset="0"/>
                <a:ea typeface="Calibri" panose="020F0502020204030204" pitchFamily="34" charset="0"/>
                <a:cs typeface="Arial" panose="020B0604020202020204" pitchFamily="34" charset="0"/>
              </a:rPr>
              <a:t>P</a:t>
            </a:r>
            <a:r>
              <a:rPr lang="en-IN" sz="2000" b="1" kern="100" dirty="0">
                <a:solidFill>
                  <a:schemeClr val="tx1"/>
                </a:solidFill>
                <a:effectLst/>
                <a:latin typeface="Georgia" panose="02040502050405020303" pitchFamily="18" charset="0"/>
                <a:ea typeface="Calibri" panose="020F0502020204030204" pitchFamily="34" charset="0"/>
                <a:cs typeface="Arial" panose="020B0604020202020204" pitchFamily="34" charset="0"/>
              </a:rPr>
              <a:t>ivotal tool in assessing the risk and societal impact of cancer. </a:t>
            </a:r>
          </a:p>
          <a:p>
            <a:pPr algn="just">
              <a:lnSpc>
                <a:spcPct val="200000"/>
              </a:lnSpc>
            </a:pPr>
            <a:r>
              <a:rPr lang="en-US" sz="2000" b="1" i="0" dirty="0">
                <a:solidFill>
                  <a:srgbClr val="0F0F0F"/>
                </a:solidFill>
                <a:effectLst/>
                <a:latin typeface="Georgia" panose="02040502050405020303" pitchFamily="18" charset="0"/>
              </a:rPr>
              <a:t>Accuracy of cancer data essential for effective prevention and control.</a:t>
            </a:r>
          </a:p>
          <a:p>
            <a:pPr>
              <a:lnSpc>
                <a:spcPct val="200000"/>
              </a:lnSpc>
            </a:pPr>
            <a:r>
              <a:rPr lang="en-IN" sz="2000" b="1" kern="100" dirty="0">
                <a:latin typeface="Georgia" panose="02040502050405020303" pitchFamily="18" charset="0"/>
                <a:ea typeface="Calibri" panose="020F0502020204030204" pitchFamily="34" charset="0"/>
                <a:cs typeface="Arial" panose="020B0604020202020204" pitchFamily="34" charset="0"/>
              </a:rPr>
              <a:t>P</a:t>
            </a:r>
            <a:r>
              <a:rPr lang="en-IN" sz="2000" b="1" kern="100" dirty="0">
                <a:solidFill>
                  <a:schemeClr val="tx1"/>
                </a:solidFill>
                <a:effectLst/>
                <a:latin typeface="Georgia" panose="02040502050405020303" pitchFamily="18" charset="0"/>
                <a:ea typeface="Calibri" panose="020F0502020204030204" pitchFamily="34" charset="0"/>
                <a:cs typeface="Arial" panose="020B0604020202020204" pitchFamily="34" charset="0"/>
              </a:rPr>
              <a:t>inpointing risk factors is </a:t>
            </a:r>
            <a:r>
              <a:rPr lang="en-IN" sz="2000" b="1" kern="100" dirty="0">
                <a:latin typeface="Georgia" panose="02040502050405020303" pitchFamily="18" charset="0"/>
                <a:ea typeface="Calibri" panose="020F0502020204030204" pitchFamily="34" charset="0"/>
                <a:cs typeface="Arial" panose="020B0604020202020204" pitchFamily="34" charset="0"/>
              </a:rPr>
              <a:t>crucial</a:t>
            </a:r>
            <a:r>
              <a:rPr lang="en-IN" sz="2000" b="1" kern="100" dirty="0">
                <a:solidFill>
                  <a:schemeClr val="tx1"/>
                </a:solidFill>
                <a:effectLst/>
                <a:latin typeface="Georgia" panose="02040502050405020303" pitchFamily="18" charset="0"/>
                <a:ea typeface="Calibri" panose="020F0502020204030204" pitchFamily="34" charset="0"/>
                <a:cs typeface="Arial" panose="020B0604020202020204" pitchFamily="34" charset="0"/>
              </a:rPr>
              <a:t> in lowering incidence rates and enhancing treatment outcomes. </a:t>
            </a:r>
          </a:p>
          <a:p>
            <a:pPr algn="just">
              <a:lnSpc>
                <a:spcPct val="200000"/>
              </a:lnSpc>
            </a:pPr>
            <a:r>
              <a:rPr lang="en-US" sz="2000" b="1" i="0" dirty="0">
                <a:solidFill>
                  <a:srgbClr val="0F0F0F"/>
                </a:solidFill>
                <a:effectLst/>
                <a:latin typeface="Georgia" panose="02040502050405020303" pitchFamily="18" charset="0"/>
              </a:rPr>
              <a:t>Prioritizing the identification of underlying causes</a:t>
            </a:r>
          </a:p>
          <a:p>
            <a:pPr marL="0" indent="0" algn="just">
              <a:lnSpc>
                <a:spcPct val="200000"/>
              </a:lnSpc>
              <a:buNone/>
            </a:pPr>
            <a:r>
              <a:rPr lang="en-US" sz="2000" b="1" dirty="0">
                <a:solidFill>
                  <a:srgbClr val="0F0F0F"/>
                </a:solidFill>
                <a:latin typeface="Georgia" panose="02040502050405020303" pitchFamily="18" charset="0"/>
              </a:rPr>
              <a:t>   </a:t>
            </a:r>
            <a:r>
              <a:rPr lang="en-US" sz="2000" b="1" i="0" dirty="0">
                <a:solidFill>
                  <a:srgbClr val="0F0F0F"/>
                </a:solidFill>
                <a:effectLst/>
                <a:latin typeface="Georgia" panose="02040502050405020303" pitchFamily="18" charset="0"/>
              </a:rPr>
              <a:t> is paramount in averting cancer occurrence.</a:t>
            </a:r>
            <a:endParaRPr lang="en-IN" sz="2000" b="1" dirty="0">
              <a:latin typeface="Georgia" panose="02040502050405020303" pitchFamily="18" charset="0"/>
            </a:endParaRPr>
          </a:p>
        </p:txBody>
      </p:sp>
      <p:sp>
        <p:nvSpPr>
          <p:cNvPr id="4" name="Title 1">
            <a:extLst>
              <a:ext uri="{FF2B5EF4-FFF2-40B4-BE49-F238E27FC236}">
                <a16:creationId xmlns:a16="http://schemas.microsoft.com/office/drawing/2014/main" id="{F6A70AC8-C85A-3B9C-0AB7-1F66A2B080D3}"/>
              </a:ext>
            </a:extLst>
          </p:cNvPr>
          <p:cNvSpPr>
            <a:spLocks noGrp="1"/>
          </p:cNvSpPr>
          <p:nvPr>
            <p:ph type="title"/>
          </p:nvPr>
        </p:nvSpPr>
        <p:spPr>
          <a:xfrm>
            <a:off x="4124131" y="573995"/>
            <a:ext cx="8035211" cy="853583"/>
          </a:xfrm>
          <a:prstGeom prst="roundRect">
            <a:avLst>
              <a:gd name="adj" fmla="val 45721"/>
            </a:avLst>
          </a:prstGeom>
          <a:solidFill>
            <a:schemeClr val="accent5">
              <a:lumMod val="60000"/>
              <a:lumOff val="40000"/>
            </a:schemeClr>
          </a:solidFill>
          <a:ln/>
        </p:spPr>
        <p:style>
          <a:lnRef idx="0">
            <a:schemeClr val="accent4"/>
          </a:lnRef>
          <a:fillRef idx="3">
            <a:schemeClr val="accent4"/>
          </a:fillRef>
          <a:effectRef idx="3">
            <a:schemeClr val="accent4"/>
          </a:effectRef>
          <a:fontRef idx="minor">
            <a:schemeClr val="lt1"/>
          </a:fontRef>
        </p:style>
        <p:txBody>
          <a:bodyPr>
            <a:noAutofit/>
          </a:bodyPr>
          <a:lstStyle/>
          <a:p>
            <a:r>
              <a:rPr lang="en-US" i="0" cap="none" dirty="0">
                <a:solidFill>
                  <a:srgbClr val="0F0F0F"/>
                </a:solidFill>
                <a:effectLst/>
                <a:latin typeface="Forte" panose="03060902040502070203" pitchFamily="66" charset="0"/>
              </a:rPr>
              <a:t>Visualizing Retrospective Studies</a:t>
            </a:r>
            <a:endParaRPr lang="en-IN" cap="none" dirty="0">
              <a:latin typeface="Forte" panose="03060902040502070203" pitchFamily="66" charset="0"/>
            </a:endParaRPr>
          </a:p>
        </p:txBody>
      </p:sp>
    </p:spTree>
    <p:extLst>
      <p:ext uri="{BB962C8B-B14F-4D97-AF65-F5344CB8AC3E}">
        <p14:creationId xmlns:p14="http://schemas.microsoft.com/office/powerpoint/2010/main" val="3576001648"/>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C96D2B-446E-1EB2-899C-6846FB23ACCB}"/>
              </a:ext>
            </a:extLst>
          </p:cNvPr>
          <p:cNvSpPr>
            <a:spLocks noGrp="1"/>
          </p:cNvSpPr>
          <p:nvPr>
            <p:ph type="title"/>
          </p:nvPr>
        </p:nvSpPr>
        <p:spPr>
          <a:xfrm>
            <a:off x="3013787" y="0"/>
            <a:ext cx="8790992" cy="1721499"/>
          </a:xfrm>
        </p:spPr>
        <p:txBody>
          <a:bodyPr>
            <a:normAutofit/>
          </a:bodyPr>
          <a:lstStyle/>
          <a:p>
            <a:pPr>
              <a:lnSpc>
                <a:spcPct val="150000"/>
              </a:lnSpc>
            </a:pPr>
            <a:r>
              <a:rPr lang="en-IN" sz="2000" b="1" cap="none" dirty="0">
                <a:solidFill>
                  <a:srgbClr val="002060"/>
                </a:solidFill>
                <a:effectLst/>
                <a:latin typeface="Georgia" panose="02040502050405020303" pitchFamily="18" charset="0"/>
                <a:ea typeface="Calibri" panose="020F0502020204030204" pitchFamily="34" charset="0"/>
              </a:rPr>
              <a:t>Are There Significant Variations in the Crude Rate Of Oropharyngeal Cancer Based on Geographical Location ???</a:t>
            </a:r>
            <a:endParaRPr lang="en-IN" sz="2000" cap="none" dirty="0"/>
          </a:p>
        </p:txBody>
      </p:sp>
      <p:sp>
        <p:nvSpPr>
          <p:cNvPr id="3" name="Content Placeholder 2">
            <a:extLst>
              <a:ext uri="{FF2B5EF4-FFF2-40B4-BE49-F238E27FC236}">
                <a16:creationId xmlns:a16="http://schemas.microsoft.com/office/drawing/2014/main" id="{03EFAA36-92C0-50F5-8145-445C7ED30BAD}"/>
              </a:ext>
            </a:extLst>
          </p:cNvPr>
          <p:cNvSpPr>
            <a:spLocks noGrp="1"/>
          </p:cNvSpPr>
          <p:nvPr>
            <p:ph idx="1"/>
          </p:nvPr>
        </p:nvSpPr>
        <p:spPr>
          <a:xfrm>
            <a:off x="270587" y="1436914"/>
            <a:ext cx="11747241" cy="5318449"/>
          </a:xfrm>
        </p:spPr>
        <p:txBody>
          <a:bodyPr>
            <a:normAutofit lnSpcReduction="10000"/>
          </a:bodyPr>
          <a:lstStyle/>
          <a:p>
            <a:pPr>
              <a:lnSpc>
                <a:spcPct val="150000"/>
              </a:lnSpc>
            </a:pPr>
            <a:r>
              <a:rPr lang="en-US" sz="2000" b="1" dirty="0">
                <a:latin typeface="Georgia" panose="02040502050405020303" pitchFamily="18" charset="0"/>
              </a:rPr>
              <a:t>Variations in the crude rates of oropharyngeal cancer across states highlight specific geographic hotspots. </a:t>
            </a:r>
          </a:p>
          <a:p>
            <a:pPr>
              <a:lnSpc>
                <a:spcPct val="150000"/>
              </a:lnSpc>
            </a:pPr>
            <a:r>
              <a:rPr lang="en-US" sz="2000" b="1" dirty="0">
                <a:latin typeface="Georgia" panose="02040502050405020303" pitchFamily="18" charset="0"/>
              </a:rPr>
              <a:t>Florida leads with a crude rate of 8.223, followed closely by Wisconsin at 7.257 and Delaware at 7.161. Despite differences in population sizes, these states share a concerning commonality in elevated crude rates. </a:t>
            </a:r>
          </a:p>
          <a:p>
            <a:pPr>
              <a:lnSpc>
                <a:spcPct val="150000"/>
              </a:lnSpc>
            </a:pPr>
            <a:r>
              <a:rPr lang="en-US" sz="2000" b="1" dirty="0">
                <a:latin typeface="Georgia" panose="02040502050405020303" pitchFamily="18" charset="0"/>
              </a:rPr>
              <a:t>Florida, with a population of 816 million, Wisconsin with 231 million, and Delaware with 38 million, underscore the urgency for targeted public health interventions in these regions. </a:t>
            </a:r>
          </a:p>
          <a:p>
            <a:pPr>
              <a:lnSpc>
                <a:spcPct val="150000"/>
              </a:lnSpc>
            </a:pPr>
            <a:r>
              <a:rPr lang="en-US" sz="2000" b="1" dirty="0">
                <a:latin typeface="Georgia" panose="02040502050405020303" pitchFamily="18" charset="0"/>
              </a:rPr>
              <a:t>Understanding the geographical distribution of crude rates is essential for tailoring prevention and treatment strategies to address the unique challenges faced by each state.</a:t>
            </a:r>
            <a:endParaRPr lang="en-IN" sz="2000" b="1" dirty="0">
              <a:latin typeface="Georgia" panose="02040502050405020303" pitchFamily="18" charset="0"/>
            </a:endParaRPr>
          </a:p>
        </p:txBody>
      </p:sp>
    </p:spTree>
    <p:extLst>
      <p:ext uri="{BB962C8B-B14F-4D97-AF65-F5344CB8AC3E}">
        <p14:creationId xmlns:p14="http://schemas.microsoft.com/office/powerpoint/2010/main" val="12123262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A2E7EE-1CB2-97FA-B280-026B24AC750E}"/>
              </a:ext>
            </a:extLst>
          </p:cNvPr>
          <p:cNvSpPr>
            <a:spLocks noGrp="1"/>
          </p:cNvSpPr>
          <p:nvPr>
            <p:ph type="title"/>
          </p:nvPr>
        </p:nvSpPr>
        <p:spPr/>
        <p:txBody>
          <a:bodyPr/>
          <a:lstStyle/>
          <a:p>
            <a:endParaRPr lang="en-IN"/>
          </a:p>
        </p:txBody>
      </p:sp>
      <p:pic>
        <p:nvPicPr>
          <p:cNvPr id="3" name="Picture 2">
            <a:extLst>
              <a:ext uri="{FF2B5EF4-FFF2-40B4-BE49-F238E27FC236}">
                <a16:creationId xmlns:a16="http://schemas.microsoft.com/office/drawing/2014/main" id="{FEB06FFF-2094-ED87-7ED8-FFDFD746E804}"/>
              </a:ext>
            </a:extLst>
          </p:cNvPr>
          <p:cNvPicPr>
            <a:picLocks noChangeAspect="1"/>
          </p:cNvPicPr>
          <p:nvPr/>
        </p:nvPicPr>
        <p:blipFill>
          <a:blip r:embed="rId2"/>
          <a:stretch>
            <a:fillRect/>
          </a:stretch>
        </p:blipFill>
        <p:spPr>
          <a:xfrm>
            <a:off x="29151" y="233265"/>
            <a:ext cx="12133697" cy="6624735"/>
          </a:xfrm>
          <a:prstGeom prst="rect">
            <a:avLst/>
          </a:prstGeom>
        </p:spPr>
      </p:pic>
    </p:spTree>
    <p:extLst>
      <p:ext uri="{BB962C8B-B14F-4D97-AF65-F5344CB8AC3E}">
        <p14:creationId xmlns:p14="http://schemas.microsoft.com/office/powerpoint/2010/main" val="2720716459"/>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C636230C-77FA-BDB2-4594-3033CE4BDA09}"/>
              </a:ext>
            </a:extLst>
          </p:cNvPr>
          <p:cNvSpPr>
            <a:spLocks noGrp="1"/>
          </p:cNvSpPr>
          <p:nvPr>
            <p:ph idx="1"/>
          </p:nvPr>
        </p:nvSpPr>
        <p:spPr>
          <a:xfrm>
            <a:off x="177800" y="1156996"/>
            <a:ext cx="11923713" cy="5635917"/>
          </a:xfrm>
        </p:spPr>
        <p:txBody>
          <a:bodyPr>
            <a:normAutofit/>
          </a:bodyPr>
          <a:lstStyle/>
          <a:p>
            <a:pPr marL="914400" algn="just">
              <a:lnSpc>
                <a:spcPct val="170000"/>
              </a:lnSpc>
            </a:pPr>
            <a:r>
              <a:rPr lang="en-IN" sz="2000" b="1" kern="100" dirty="0">
                <a:solidFill>
                  <a:schemeClr val="tx1">
                    <a:lumMod val="95000"/>
                    <a:lumOff val="5000"/>
                  </a:schemeClr>
                </a:solidFill>
                <a:effectLst/>
                <a:latin typeface="Georgia" panose="02040502050405020303" pitchFamily="18" charset="0"/>
                <a:ea typeface="Calibri" panose="020F0502020204030204" pitchFamily="34" charset="0"/>
                <a:cs typeface="Arial" panose="020B0604020202020204" pitchFamily="34" charset="0"/>
              </a:rPr>
              <a:t>In this lollipop </a:t>
            </a:r>
            <a:r>
              <a:rPr lang="en-IN" sz="2000" b="1" kern="100" dirty="0">
                <a:solidFill>
                  <a:schemeClr val="tx1">
                    <a:lumMod val="95000"/>
                    <a:lumOff val="5000"/>
                  </a:schemeClr>
                </a:solidFill>
                <a:latin typeface="Georgia" panose="02040502050405020303" pitchFamily="18" charset="0"/>
                <a:ea typeface="Calibri" panose="020F0502020204030204" pitchFamily="34" charset="0"/>
                <a:cs typeface="Arial" panose="020B0604020202020204" pitchFamily="34" charset="0"/>
              </a:rPr>
              <a:t>graph</a:t>
            </a:r>
            <a:r>
              <a:rPr lang="en-IN" sz="2000" b="1" kern="100" dirty="0">
                <a:solidFill>
                  <a:schemeClr val="tx1">
                    <a:lumMod val="95000"/>
                    <a:lumOff val="5000"/>
                  </a:schemeClr>
                </a:solidFill>
                <a:effectLst/>
                <a:latin typeface="Georgia" panose="02040502050405020303" pitchFamily="18" charset="0"/>
                <a:ea typeface="Calibri" panose="020F0502020204030204" pitchFamily="34" charset="0"/>
                <a:cs typeface="Arial" panose="020B0604020202020204" pitchFamily="34" charset="0"/>
              </a:rPr>
              <a:t>, the variables are Crude rate and area. I used these variables from my second dataset- by area.</a:t>
            </a:r>
          </a:p>
          <a:p>
            <a:pPr marL="914400" algn="just">
              <a:lnSpc>
                <a:spcPct val="170000"/>
              </a:lnSpc>
            </a:pPr>
            <a:r>
              <a:rPr lang="en-US" sz="2000" b="1" dirty="0">
                <a:solidFill>
                  <a:srgbClr val="333333"/>
                </a:solidFill>
                <a:effectLst/>
                <a:latin typeface="Georgia" panose="02040502050405020303" pitchFamily="18" charset="0"/>
              </a:rPr>
              <a:t>A crude rate is defined as the total number of events, or count, divided by the mid-year total population of the selected geography and multiplied by a constant, which is a multiple of 10.</a:t>
            </a:r>
          </a:p>
          <a:p>
            <a:pPr marL="914400" algn="just">
              <a:lnSpc>
                <a:spcPct val="170000"/>
              </a:lnSpc>
            </a:pPr>
            <a:r>
              <a:rPr lang="en-IN" sz="2000" b="1" u="sng" kern="100" dirty="0">
                <a:solidFill>
                  <a:schemeClr val="tx1">
                    <a:lumMod val="95000"/>
                    <a:lumOff val="5000"/>
                  </a:schemeClr>
                </a:solidFill>
                <a:effectLst/>
                <a:latin typeface="Georgia" panose="02040502050405020303" pitchFamily="18" charset="0"/>
                <a:ea typeface="Calibri" panose="020F0502020204030204" pitchFamily="34" charset="0"/>
                <a:cs typeface="Arial" panose="020B0604020202020204" pitchFamily="34" charset="0"/>
              </a:rPr>
              <a:t>Crude rate</a:t>
            </a:r>
            <a:r>
              <a:rPr lang="en-IN" sz="2000" b="1" kern="100" dirty="0">
                <a:solidFill>
                  <a:schemeClr val="tx1">
                    <a:lumMod val="95000"/>
                    <a:lumOff val="5000"/>
                  </a:schemeClr>
                </a:solidFill>
                <a:effectLst/>
                <a:latin typeface="Georgia" panose="02040502050405020303" pitchFamily="18" charset="0"/>
                <a:ea typeface="Calibri" panose="020F0502020204030204" pitchFamily="34" charset="0"/>
                <a:cs typeface="Arial" panose="020B0604020202020204" pitchFamily="34" charset="0"/>
              </a:rPr>
              <a:t> – continuous – it is a numeric variable- it is expressed in terms of the number of cases/deaths per 100,000 people per year.</a:t>
            </a:r>
          </a:p>
          <a:p>
            <a:pPr marL="914400" algn="just">
              <a:lnSpc>
                <a:spcPct val="170000"/>
              </a:lnSpc>
              <a:spcAft>
                <a:spcPts val="800"/>
              </a:spcAft>
            </a:pPr>
            <a:r>
              <a:rPr lang="en-IN" sz="2000" b="1" kern="100" dirty="0">
                <a:solidFill>
                  <a:schemeClr val="tx1">
                    <a:lumMod val="95000"/>
                    <a:lumOff val="5000"/>
                  </a:schemeClr>
                </a:solidFill>
                <a:effectLst/>
                <a:latin typeface="Georgia" panose="02040502050405020303" pitchFamily="18" charset="0"/>
                <a:ea typeface="Calibri" panose="020F0502020204030204" pitchFamily="34" charset="0"/>
                <a:cs typeface="Arial" panose="020B0604020202020204" pitchFamily="34" charset="0"/>
              </a:rPr>
              <a:t>Area- discrete - it is a characteristic variable – string – it is expressed as names of states.</a:t>
            </a:r>
          </a:p>
          <a:p>
            <a:pPr marL="914400" algn="just">
              <a:lnSpc>
                <a:spcPct val="170000"/>
              </a:lnSpc>
              <a:spcAft>
                <a:spcPts val="800"/>
              </a:spcAft>
            </a:pPr>
            <a:endParaRPr lang="en-IN" sz="2000" b="1" kern="100" dirty="0">
              <a:solidFill>
                <a:schemeClr val="tx1">
                  <a:lumMod val="95000"/>
                  <a:lumOff val="5000"/>
                </a:schemeClr>
              </a:solidFill>
              <a:effectLst/>
              <a:latin typeface="Georgia" panose="02040502050405020303" pitchFamily="18" charset="0"/>
              <a:ea typeface="Calibri" panose="020F0502020204030204" pitchFamily="34" charset="0"/>
              <a:cs typeface="Arial" panose="020B0604020202020204" pitchFamily="34" charset="0"/>
            </a:endParaRPr>
          </a:p>
          <a:p>
            <a:pPr>
              <a:lnSpc>
                <a:spcPct val="170000"/>
              </a:lnSpc>
            </a:pPr>
            <a:endParaRPr lang="en-IN" sz="2000" b="1" dirty="0">
              <a:solidFill>
                <a:schemeClr val="tx1">
                  <a:lumMod val="95000"/>
                  <a:lumOff val="5000"/>
                </a:schemeClr>
              </a:solidFill>
              <a:latin typeface="Georgia" panose="02040502050405020303" pitchFamily="18" charset="0"/>
              <a:cs typeface="Arial" panose="020B0604020202020204" pitchFamily="34" charset="0"/>
            </a:endParaRPr>
          </a:p>
        </p:txBody>
      </p:sp>
    </p:spTree>
    <p:extLst>
      <p:ext uri="{BB962C8B-B14F-4D97-AF65-F5344CB8AC3E}">
        <p14:creationId xmlns:p14="http://schemas.microsoft.com/office/powerpoint/2010/main" val="187499118"/>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F9B460-FA7D-3FF1-3050-C325E41F91D3}"/>
              </a:ext>
            </a:extLst>
          </p:cNvPr>
          <p:cNvSpPr>
            <a:spLocks noGrp="1"/>
          </p:cNvSpPr>
          <p:nvPr>
            <p:ph type="title"/>
          </p:nvPr>
        </p:nvSpPr>
        <p:spPr>
          <a:xfrm>
            <a:off x="3352800" y="465794"/>
            <a:ext cx="8610600" cy="1293028"/>
          </a:xfrm>
        </p:spPr>
        <p:txBody>
          <a:bodyPr>
            <a:normAutofit/>
          </a:bodyPr>
          <a:lstStyle/>
          <a:p>
            <a:pPr algn="ctr"/>
            <a:r>
              <a:rPr lang="en-US" sz="2000" b="1" i="0" dirty="0">
                <a:solidFill>
                  <a:srgbClr val="002060"/>
                </a:solidFill>
                <a:effectLst/>
                <a:latin typeface="Georgia" panose="02040502050405020303" pitchFamily="18" charset="0"/>
              </a:rPr>
              <a:t>Geographic Disparities in Oropharyngeal Cancer Crude Rates</a:t>
            </a:r>
            <a:endParaRPr lang="en-IN" sz="2000" b="1" dirty="0">
              <a:solidFill>
                <a:srgbClr val="002060"/>
              </a:solidFill>
              <a:latin typeface="Georgia" panose="02040502050405020303" pitchFamily="18" charset="0"/>
            </a:endParaRPr>
          </a:p>
        </p:txBody>
      </p:sp>
      <p:sp>
        <p:nvSpPr>
          <p:cNvPr id="3" name="Content Placeholder 2">
            <a:extLst>
              <a:ext uri="{FF2B5EF4-FFF2-40B4-BE49-F238E27FC236}">
                <a16:creationId xmlns:a16="http://schemas.microsoft.com/office/drawing/2014/main" id="{43BCC66D-E0EC-9366-D305-A924873AE83B}"/>
              </a:ext>
            </a:extLst>
          </p:cNvPr>
          <p:cNvSpPr>
            <a:spLocks noGrp="1"/>
          </p:cNvSpPr>
          <p:nvPr>
            <p:ph idx="1"/>
          </p:nvPr>
        </p:nvSpPr>
        <p:spPr/>
        <p:txBody>
          <a:bodyPr>
            <a:normAutofit/>
          </a:bodyPr>
          <a:lstStyle/>
          <a:p>
            <a:pPr>
              <a:lnSpc>
                <a:spcPct val="150000"/>
              </a:lnSpc>
            </a:pPr>
            <a:r>
              <a:rPr lang="en-US" sz="2000" b="1" dirty="0">
                <a:latin typeface="Georgia" panose="02040502050405020303" pitchFamily="18" charset="0"/>
              </a:rPr>
              <a:t>Analyzing the crude rates of oropharyngeal cancer across states uncovers notable geographic variations. </a:t>
            </a:r>
          </a:p>
          <a:p>
            <a:pPr>
              <a:lnSpc>
                <a:spcPct val="150000"/>
              </a:lnSpc>
            </a:pPr>
            <a:r>
              <a:rPr lang="en-US" sz="2000" b="1" dirty="0">
                <a:latin typeface="Georgia" panose="02040502050405020303" pitchFamily="18" charset="0"/>
              </a:rPr>
              <a:t>Florida takes the lead with the highest crude rate at 8.223, followed closely by Wisconsin at 7.257 and Delaware at 7.161. </a:t>
            </a:r>
          </a:p>
          <a:p>
            <a:pPr>
              <a:lnSpc>
                <a:spcPct val="150000"/>
              </a:lnSpc>
            </a:pPr>
            <a:r>
              <a:rPr lang="en-US" sz="2000" b="1" dirty="0">
                <a:latin typeface="Georgia" panose="02040502050405020303" pitchFamily="18" charset="0"/>
              </a:rPr>
              <a:t>These results underscore the importance of implementing targeted public health interventions in areas with elevated crude rates. </a:t>
            </a:r>
            <a:endParaRPr lang="en-IN" sz="2000" b="1" dirty="0">
              <a:latin typeface="Georgia" panose="02040502050405020303" pitchFamily="18" charset="0"/>
            </a:endParaRPr>
          </a:p>
        </p:txBody>
      </p:sp>
    </p:spTree>
    <p:extLst>
      <p:ext uri="{BB962C8B-B14F-4D97-AF65-F5344CB8AC3E}">
        <p14:creationId xmlns:p14="http://schemas.microsoft.com/office/powerpoint/2010/main" val="341983616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88372A-25CB-D699-B13A-617AC3D280D9}"/>
              </a:ext>
            </a:extLst>
          </p:cNvPr>
          <p:cNvSpPr>
            <a:spLocks noGrp="1"/>
          </p:cNvSpPr>
          <p:nvPr>
            <p:ph type="title"/>
          </p:nvPr>
        </p:nvSpPr>
        <p:spPr/>
        <p:txBody>
          <a:bodyPr/>
          <a:lstStyle/>
          <a:p>
            <a:endParaRPr lang="en-IN"/>
          </a:p>
        </p:txBody>
      </p:sp>
      <p:pic>
        <p:nvPicPr>
          <p:cNvPr id="4" name="Picture 3">
            <a:extLst>
              <a:ext uri="{FF2B5EF4-FFF2-40B4-BE49-F238E27FC236}">
                <a16:creationId xmlns:a16="http://schemas.microsoft.com/office/drawing/2014/main" id="{0EFC0288-AEA4-41B1-0E72-225EDDA9AF92}"/>
              </a:ext>
            </a:extLst>
          </p:cNvPr>
          <p:cNvPicPr>
            <a:picLocks noChangeAspect="1"/>
          </p:cNvPicPr>
          <p:nvPr/>
        </p:nvPicPr>
        <p:blipFill>
          <a:blip r:embed="rId2"/>
          <a:stretch>
            <a:fillRect/>
          </a:stretch>
        </p:blipFill>
        <p:spPr>
          <a:xfrm>
            <a:off x="-989" y="0"/>
            <a:ext cx="12112123" cy="6764694"/>
          </a:xfrm>
          <a:prstGeom prst="rect">
            <a:avLst/>
          </a:prstGeom>
        </p:spPr>
      </p:pic>
    </p:spTree>
    <p:extLst>
      <p:ext uri="{BB962C8B-B14F-4D97-AF65-F5344CB8AC3E}">
        <p14:creationId xmlns:p14="http://schemas.microsoft.com/office/powerpoint/2010/main" val="101696375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1C2A118-E997-7EFC-9167-D91C46A08ABC}"/>
              </a:ext>
            </a:extLst>
          </p:cNvPr>
          <p:cNvSpPr>
            <a:spLocks noGrp="1"/>
          </p:cNvSpPr>
          <p:nvPr>
            <p:ph idx="1"/>
          </p:nvPr>
        </p:nvSpPr>
        <p:spPr>
          <a:xfrm>
            <a:off x="298579" y="1362268"/>
            <a:ext cx="11700587" cy="5411755"/>
          </a:xfrm>
        </p:spPr>
        <p:txBody>
          <a:bodyPr>
            <a:normAutofit/>
          </a:bodyPr>
          <a:lstStyle/>
          <a:p>
            <a:pPr>
              <a:lnSpc>
                <a:spcPct val="150000"/>
              </a:lnSpc>
            </a:pPr>
            <a:r>
              <a:rPr lang="en-IN" sz="2000" b="1" kern="100" dirty="0">
                <a:solidFill>
                  <a:schemeClr val="tx1">
                    <a:lumMod val="95000"/>
                    <a:lumOff val="5000"/>
                  </a:schemeClr>
                </a:solidFill>
                <a:effectLst/>
                <a:latin typeface="Georgia" panose="02040502050405020303" pitchFamily="18" charset="0"/>
                <a:ea typeface="Calibri" panose="020F0502020204030204" pitchFamily="34" charset="0"/>
                <a:cs typeface="Arial" panose="020B0604020202020204" pitchFamily="34" charset="0"/>
              </a:rPr>
              <a:t>In this butterfly graph, the variables are age-adjusted rate, Crude rate, and area. I used these variables from my second dataset- by area.</a:t>
            </a:r>
          </a:p>
          <a:p>
            <a:pPr>
              <a:lnSpc>
                <a:spcPct val="150000"/>
              </a:lnSpc>
            </a:pPr>
            <a:r>
              <a:rPr lang="en-IN" sz="2000" b="1" u="sng" kern="100" dirty="0">
                <a:solidFill>
                  <a:schemeClr val="tx1">
                    <a:lumMod val="95000"/>
                    <a:lumOff val="5000"/>
                  </a:schemeClr>
                </a:solidFill>
                <a:effectLst/>
                <a:latin typeface="Georgia" panose="02040502050405020303" pitchFamily="18" charset="0"/>
                <a:ea typeface="Calibri" panose="020F0502020204030204" pitchFamily="34" charset="0"/>
                <a:cs typeface="Arial" panose="020B0604020202020204" pitchFamily="34" charset="0"/>
              </a:rPr>
              <a:t>Age-adjusted rate</a:t>
            </a:r>
            <a:r>
              <a:rPr lang="en-IN" sz="2000" b="1" kern="100" dirty="0">
                <a:solidFill>
                  <a:schemeClr val="tx1">
                    <a:lumMod val="95000"/>
                    <a:lumOff val="5000"/>
                  </a:schemeClr>
                </a:solidFill>
                <a:effectLst/>
                <a:latin typeface="Georgia" panose="02040502050405020303" pitchFamily="18" charset="0"/>
                <a:ea typeface="Calibri" panose="020F0502020204030204" pitchFamily="34" charset="0"/>
                <a:cs typeface="Arial" panose="020B0604020202020204" pitchFamily="34" charset="0"/>
              </a:rPr>
              <a:t> – continuous – it is a numeric variable- it is expressed in terms of the number of cases/deaths per 100,000 people per year.</a:t>
            </a:r>
          </a:p>
          <a:p>
            <a:pPr>
              <a:lnSpc>
                <a:spcPct val="150000"/>
              </a:lnSpc>
            </a:pPr>
            <a:r>
              <a:rPr lang="en-IN" sz="2000" b="1" u="sng" kern="100" dirty="0">
                <a:solidFill>
                  <a:schemeClr val="tx1">
                    <a:lumMod val="95000"/>
                    <a:lumOff val="5000"/>
                  </a:schemeClr>
                </a:solidFill>
                <a:effectLst/>
                <a:latin typeface="Georgia" panose="02040502050405020303" pitchFamily="18" charset="0"/>
                <a:ea typeface="Calibri" panose="020F0502020204030204" pitchFamily="34" charset="0"/>
                <a:cs typeface="Arial" panose="020B0604020202020204" pitchFamily="34" charset="0"/>
              </a:rPr>
              <a:t>Crude rate</a:t>
            </a:r>
            <a:r>
              <a:rPr lang="en-IN" sz="2000" b="1" kern="100" dirty="0">
                <a:solidFill>
                  <a:schemeClr val="tx1">
                    <a:lumMod val="95000"/>
                    <a:lumOff val="5000"/>
                  </a:schemeClr>
                </a:solidFill>
                <a:effectLst/>
                <a:latin typeface="Georgia" panose="02040502050405020303" pitchFamily="18" charset="0"/>
                <a:ea typeface="Calibri" panose="020F0502020204030204" pitchFamily="34" charset="0"/>
                <a:cs typeface="Arial" panose="020B0604020202020204" pitchFamily="34" charset="0"/>
              </a:rPr>
              <a:t> – continuous – it is a numeric variable- it is expressed in terms of the number of cases/deaths per 100,000 people per year.</a:t>
            </a:r>
          </a:p>
          <a:p>
            <a:pPr>
              <a:lnSpc>
                <a:spcPct val="150000"/>
              </a:lnSpc>
            </a:pPr>
            <a:r>
              <a:rPr lang="en-IN" sz="2000" b="1" kern="100" dirty="0">
                <a:solidFill>
                  <a:schemeClr val="tx1">
                    <a:lumMod val="95000"/>
                    <a:lumOff val="5000"/>
                  </a:schemeClr>
                </a:solidFill>
                <a:effectLst/>
                <a:latin typeface="Georgia" panose="02040502050405020303" pitchFamily="18" charset="0"/>
                <a:ea typeface="Calibri" panose="020F0502020204030204" pitchFamily="34" charset="0"/>
                <a:cs typeface="Arial" panose="020B0604020202020204" pitchFamily="34" charset="0"/>
              </a:rPr>
              <a:t>Area- discrete - it is a characteristic variable – string – it is expressed as names of states.</a:t>
            </a:r>
          </a:p>
          <a:p>
            <a:pPr>
              <a:lnSpc>
                <a:spcPct val="150000"/>
              </a:lnSpc>
            </a:pPr>
            <a:endParaRPr lang="en-IN" sz="2000" b="1" kern="100" dirty="0">
              <a:solidFill>
                <a:schemeClr val="tx1">
                  <a:lumMod val="95000"/>
                  <a:lumOff val="5000"/>
                </a:schemeClr>
              </a:solidFill>
              <a:effectLst/>
              <a:latin typeface="Georgia" panose="02040502050405020303" pitchFamily="18" charset="0"/>
              <a:ea typeface="Calibri" panose="020F0502020204030204" pitchFamily="34" charset="0"/>
              <a:cs typeface="Arial" panose="020B0604020202020204" pitchFamily="34" charset="0"/>
            </a:endParaRPr>
          </a:p>
          <a:p>
            <a:pPr>
              <a:lnSpc>
                <a:spcPct val="150000"/>
              </a:lnSpc>
            </a:pPr>
            <a:endParaRPr lang="en-IN" sz="2000" b="1" kern="100" dirty="0">
              <a:solidFill>
                <a:schemeClr val="tx1">
                  <a:lumMod val="95000"/>
                  <a:lumOff val="5000"/>
                </a:schemeClr>
              </a:solidFill>
              <a:effectLst/>
              <a:latin typeface="Georgia" panose="02040502050405020303" pitchFamily="18" charset="0"/>
              <a:ea typeface="Calibri" panose="020F0502020204030204" pitchFamily="34" charset="0"/>
              <a:cs typeface="Arial" panose="020B0604020202020204" pitchFamily="34" charset="0"/>
            </a:endParaRPr>
          </a:p>
          <a:p>
            <a:pPr>
              <a:lnSpc>
                <a:spcPct val="150000"/>
              </a:lnSpc>
            </a:pPr>
            <a:endParaRPr lang="en-IN" sz="2000" dirty="0">
              <a:latin typeface="Georgia" panose="02040502050405020303" pitchFamily="18" charset="0"/>
            </a:endParaRPr>
          </a:p>
        </p:txBody>
      </p:sp>
    </p:spTree>
    <p:extLst>
      <p:ext uri="{BB962C8B-B14F-4D97-AF65-F5344CB8AC3E}">
        <p14:creationId xmlns:p14="http://schemas.microsoft.com/office/powerpoint/2010/main" val="4118678808"/>
      </p:ext>
    </p:extLst>
  </p:cSld>
  <p:clrMapOvr>
    <a:masterClrMapping/>
  </p:clrMapOvr>
  <p:transition spd="slow">
    <p:push dir="u"/>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33309D-95E6-9EE2-A8A5-5253C1FCCD6C}"/>
              </a:ext>
            </a:extLst>
          </p:cNvPr>
          <p:cNvSpPr>
            <a:spLocks noGrp="1"/>
          </p:cNvSpPr>
          <p:nvPr>
            <p:ph type="title"/>
          </p:nvPr>
        </p:nvSpPr>
        <p:spPr>
          <a:xfrm>
            <a:off x="3377682" y="279918"/>
            <a:ext cx="8814318" cy="1651519"/>
          </a:xfrm>
        </p:spPr>
        <p:txBody>
          <a:bodyPr>
            <a:noAutofit/>
          </a:bodyPr>
          <a:lstStyle/>
          <a:p>
            <a:pPr>
              <a:lnSpc>
                <a:spcPct val="150000"/>
              </a:lnSpc>
            </a:pPr>
            <a:r>
              <a:rPr lang="en-IN" sz="2000" b="1" kern="100" dirty="0">
                <a:solidFill>
                  <a:srgbClr val="002060"/>
                </a:solidFill>
                <a:effectLst/>
                <a:latin typeface="Georgia" panose="02040502050405020303" pitchFamily="18" charset="0"/>
                <a:ea typeface="Calibri" panose="020F0502020204030204" pitchFamily="34" charset="0"/>
                <a:cs typeface="Times New Roman" panose="02020603050405020304" pitchFamily="18" charset="0"/>
              </a:rPr>
              <a:t>How do age-adjusted rates of oropharyngeal cancer compare to crude rates, and do they reveal different insights into the disease's prevalence?</a:t>
            </a:r>
            <a:br>
              <a:rPr lang="en-IN" sz="2000" b="1" kern="100" dirty="0">
                <a:solidFill>
                  <a:srgbClr val="002060"/>
                </a:solidFill>
                <a:effectLst/>
                <a:latin typeface="Georgia" panose="02040502050405020303" pitchFamily="18" charset="0"/>
                <a:ea typeface="Calibri" panose="020F0502020204030204" pitchFamily="34" charset="0"/>
                <a:cs typeface="Times New Roman" panose="02020603050405020304" pitchFamily="18" charset="0"/>
              </a:rPr>
            </a:br>
            <a:endParaRPr lang="en-IN" sz="2000" b="1" dirty="0">
              <a:solidFill>
                <a:srgbClr val="002060"/>
              </a:solidFill>
              <a:latin typeface="Georgia" panose="02040502050405020303" pitchFamily="18" charset="0"/>
            </a:endParaRPr>
          </a:p>
        </p:txBody>
      </p:sp>
      <p:sp>
        <p:nvSpPr>
          <p:cNvPr id="3" name="Content Placeholder 2">
            <a:extLst>
              <a:ext uri="{FF2B5EF4-FFF2-40B4-BE49-F238E27FC236}">
                <a16:creationId xmlns:a16="http://schemas.microsoft.com/office/drawing/2014/main" id="{4BF321F1-7819-F3A9-FD53-32C7216FC1D2}"/>
              </a:ext>
            </a:extLst>
          </p:cNvPr>
          <p:cNvSpPr>
            <a:spLocks noGrp="1"/>
          </p:cNvSpPr>
          <p:nvPr>
            <p:ph idx="1"/>
          </p:nvPr>
        </p:nvSpPr>
        <p:spPr>
          <a:xfrm>
            <a:off x="186611" y="1576873"/>
            <a:ext cx="12005389" cy="4581331"/>
          </a:xfrm>
        </p:spPr>
        <p:txBody>
          <a:bodyPr>
            <a:noAutofit/>
          </a:bodyPr>
          <a:lstStyle/>
          <a:p>
            <a:pPr>
              <a:lnSpc>
                <a:spcPct val="150000"/>
              </a:lnSpc>
            </a:pPr>
            <a:r>
              <a:rPr lang="en-US" sz="2000" b="1" i="0" dirty="0">
                <a:solidFill>
                  <a:srgbClr val="374151"/>
                </a:solidFill>
                <a:effectLst/>
                <a:latin typeface="Georgia" panose="02040502050405020303" pitchFamily="18" charset="0"/>
              </a:rPr>
              <a:t>The discrepancy between these rates highlights the influence of age structure on disease occurrence.</a:t>
            </a:r>
          </a:p>
          <a:p>
            <a:pPr>
              <a:lnSpc>
                <a:spcPct val="150000"/>
              </a:lnSpc>
            </a:pPr>
            <a:r>
              <a:rPr lang="en-US" sz="2000" b="1" dirty="0">
                <a:latin typeface="Georgia" panose="02040502050405020303" pitchFamily="18" charset="0"/>
              </a:rPr>
              <a:t>While Minnesota reports the highest age-adjusted rate at 8.029, reflecting variations considering age differences, Florida, Wisconsin, and Delaware stand out with elevated crude rates, emphasizing specific geographic hotspots.</a:t>
            </a:r>
          </a:p>
          <a:p>
            <a:pPr>
              <a:lnSpc>
                <a:spcPct val="150000"/>
              </a:lnSpc>
            </a:pPr>
            <a:r>
              <a:rPr lang="en-US" sz="2000" b="1" i="0" dirty="0">
                <a:solidFill>
                  <a:srgbClr val="374151"/>
                </a:solidFill>
                <a:effectLst/>
                <a:latin typeface="Georgia" panose="02040502050405020303" pitchFamily="18" charset="0"/>
              </a:rPr>
              <a:t>A state with a high crude rate might have a population with a higher proportion of older individuals, contributing to the elevated crude rate. The age-adjusted rate provides a standardized measure, allowing for a fairer comparison between populations with different age structures. Therefore, a state could have the highest crude rate due to population size but not necessarily the highest age-adjusted rate when considering age distribution.</a:t>
            </a:r>
            <a:endParaRPr lang="en-IN" sz="2000" b="1" dirty="0">
              <a:latin typeface="Georgia" panose="02040502050405020303" pitchFamily="18" charset="0"/>
            </a:endParaRPr>
          </a:p>
        </p:txBody>
      </p:sp>
    </p:spTree>
    <p:extLst>
      <p:ext uri="{BB962C8B-B14F-4D97-AF65-F5344CB8AC3E}">
        <p14:creationId xmlns:p14="http://schemas.microsoft.com/office/powerpoint/2010/main" val="1434431877"/>
      </p:ext>
    </p:extLst>
  </p:cSld>
  <p:clrMapOvr>
    <a:masterClrMapping/>
  </p:clrMapOvr>
  <p:transition spd="slow">
    <p:wip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F18945-E99A-E536-0933-641611F7FA86}"/>
              </a:ext>
            </a:extLst>
          </p:cNvPr>
          <p:cNvSpPr>
            <a:spLocks noGrp="1"/>
          </p:cNvSpPr>
          <p:nvPr>
            <p:ph type="title"/>
          </p:nvPr>
        </p:nvSpPr>
        <p:spPr/>
        <p:txBody>
          <a:bodyPr/>
          <a:lstStyle/>
          <a:p>
            <a:endParaRPr lang="en-IN"/>
          </a:p>
        </p:txBody>
      </p:sp>
      <p:pic>
        <p:nvPicPr>
          <p:cNvPr id="6" name="Picture 5">
            <a:extLst>
              <a:ext uri="{FF2B5EF4-FFF2-40B4-BE49-F238E27FC236}">
                <a16:creationId xmlns:a16="http://schemas.microsoft.com/office/drawing/2014/main" id="{83B4C4F4-F13C-EC04-C43B-4346A45C038A}"/>
              </a:ext>
            </a:extLst>
          </p:cNvPr>
          <p:cNvPicPr>
            <a:picLocks noChangeAspect="1"/>
          </p:cNvPicPr>
          <p:nvPr/>
        </p:nvPicPr>
        <p:blipFill>
          <a:blip r:embed="rId2"/>
          <a:stretch>
            <a:fillRect/>
          </a:stretch>
        </p:blipFill>
        <p:spPr>
          <a:xfrm>
            <a:off x="1" y="0"/>
            <a:ext cx="12192000" cy="6858000"/>
          </a:xfrm>
          <a:prstGeom prst="rect">
            <a:avLst/>
          </a:prstGeom>
        </p:spPr>
      </p:pic>
    </p:spTree>
    <p:extLst>
      <p:ext uri="{BB962C8B-B14F-4D97-AF65-F5344CB8AC3E}">
        <p14:creationId xmlns:p14="http://schemas.microsoft.com/office/powerpoint/2010/main" val="1477037017"/>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8A75E67-E9D7-8473-D052-61B094F79E4B}"/>
              </a:ext>
            </a:extLst>
          </p:cNvPr>
          <p:cNvSpPr>
            <a:spLocks noGrp="1"/>
          </p:cNvSpPr>
          <p:nvPr>
            <p:ph idx="1"/>
          </p:nvPr>
        </p:nvSpPr>
        <p:spPr>
          <a:xfrm>
            <a:off x="685800" y="1614196"/>
            <a:ext cx="10820400" cy="4604489"/>
          </a:xfrm>
        </p:spPr>
        <p:txBody>
          <a:bodyPr/>
          <a:lstStyle/>
          <a:p>
            <a:pPr>
              <a:lnSpc>
                <a:spcPct val="150000"/>
              </a:lnSpc>
            </a:pPr>
            <a:r>
              <a:rPr lang="en-IN" sz="2000" b="1" kern="100" dirty="0">
                <a:solidFill>
                  <a:schemeClr val="tx1">
                    <a:lumMod val="95000"/>
                    <a:lumOff val="5000"/>
                  </a:schemeClr>
                </a:solidFill>
                <a:effectLst/>
                <a:latin typeface="Georgia" panose="02040502050405020303" pitchFamily="18" charset="0"/>
                <a:ea typeface="Calibri" panose="020F0502020204030204" pitchFamily="34" charset="0"/>
                <a:cs typeface="Arial" panose="020B0604020202020204" pitchFamily="34" charset="0"/>
              </a:rPr>
              <a:t>In this line graph, the variables are age-adjusted rate, Crude rate and year. I used these variables from my second dataset- by area.</a:t>
            </a:r>
            <a:endParaRPr lang="en-IN" sz="2000" b="1" u="sng" kern="100" dirty="0">
              <a:solidFill>
                <a:schemeClr val="tx1">
                  <a:lumMod val="95000"/>
                  <a:lumOff val="5000"/>
                </a:schemeClr>
              </a:solidFill>
              <a:effectLst/>
              <a:latin typeface="Georgia" panose="02040502050405020303" pitchFamily="18" charset="0"/>
              <a:ea typeface="Calibri" panose="020F0502020204030204" pitchFamily="34" charset="0"/>
              <a:cs typeface="Arial" panose="020B0604020202020204" pitchFamily="34" charset="0"/>
            </a:endParaRPr>
          </a:p>
          <a:p>
            <a:pPr>
              <a:lnSpc>
                <a:spcPct val="150000"/>
              </a:lnSpc>
            </a:pPr>
            <a:r>
              <a:rPr lang="en-IN" sz="2000" b="1" u="sng" kern="100" dirty="0">
                <a:solidFill>
                  <a:schemeClr val="tx1">
                    <a:lumMod val="95000"/>
                    <a:lumOff val="5000"/>
                  </a:schemeClr>
                </a:solidFill>
                <a:effectLst/>
                <a:latin typeface="Georgia" panose="02040502050405020303" pitchFamily="18" charset="0"/>
                <a:ea typeface="Calibri" panose="020F0502020204030204" pitchFamily="34" charset="0"/>
                <a:cs typeface="Arial" panose="020B0604020202020204" pitchFamily="34" charset="0"/>
              </a:rPr>
              <a:t>Age-adjusted rate</a:t>
            </a:r>
            <a:r>
              <a:rPr lang="en-IN" sz="2000" b="1" kern="100" dirty="0">
                <a:solidFill>
                  <a:schemeClr val="tx1">
                    <a:lumMod val="95000"/>
                    <a:lumOff val="5000"/>
                  </a:schemeClr>
                </a:solidFill>
                <a:effectLst/>
                <a:latin typeface="Georgia" panose="02040502050405020303" pitchFamily="18" charset="0"/>
                <a:ea typeface="Calibri" panose="020F0502020204030204" pitchFamily="34" charset="0"/>
                <a:cs typeface="Arial" panose="020B0604020202020204" pitchFamily="34" charset="0"/>
              </a:rPr>
              <a:t> – continuous – it is a numeric variable- it is expressed in terms of the number of cases/deaths per 100,000 people per year.</a:t>
            </a:r>
          </a:p>
          <a:p>
            <a:pPr>
              <a:lnSpc>
                <a:spcPct val="150000"/>
              </a:lnSpc>
            </a:pPr>
            <a:r>
              <a:rPr lang="en-IN" sz="2000" b="1" u="sng" kern="100" dirty="0">
                <a:solidFill>
                  <a:schemeClr val="tx1">
                    <a:lumMod val="95000"/>
                    <a:lumOff val="5000"/>
                  </a:schemeClr>
                </a:solidFill>
                <a:effectLst/>
                <a:latin typeface="Georgia" panose="02040502050405020303" pitchFamily="18" charset="0"/>
                <a:ea typeface="Calibri" panose="020F0502020204030204" pitchFamily="34" charset="0"/>
                <a:cs typeface="Arial" panose="020B0604020202020204" pitchFamily="34" charset="0"/>
              </a:rPr>
              <a:t>Crude rate</a:t>
            </a:r>
            <a:r>
              <a:rPr lang="en-IN" sz="2000" b="1" kern="100" dirty="0">
                <a:solidFill>
                  <a:schemeClr val="tx1">
                    <a:lumMod val="95000"/>
                    <a:lumOff val="5000"/>
                  </a:schemeClr>
                </a:solidFill>
                <a:effectLst/>
                <a:latin typeface="Georgia" panose="02040502050405020303" pitchFamily="18" charset="0"/>
                <a:ea typeface="Calibri" panose="020F0502020204030204" pitchFamily="34" charset="0"/>
                <a:cs typeface="Arial" panose="020B0604020202020204" pitchFamily="34" charset="0"/>
              </a:rPr>
              <a:t> – continuous – it is a numeric variable- it is expressed in terms of the number of cases/deaths per 100,000 people per year.</a:t>
            </a:r>
          </a:p>
          <a:p>
            <a:pPr>
              <a:lnSpc>
                <a:spcPct val="150000"/>
              </a:lnSpc>
            </a:pPr>
            <a:r>
              <a:rPr lang="en-IN" sz="2000" b="1" kern="100" dirty="0">
                <a:solidFill>
                  <a:schemeClr val="tx1">
                    <a:lumMod val="95000"/>
                    <a:lumOff val="5000"/>
                  </a:schemeClr>
                </a:solidFill>
                <a:effectLst/>
                <a:latin typeface="Arial" panose="020B0604020202020204" pitchFamily="34" charset="0"/>
                <a:ea typeface="Calibri" panose="020F0502020204030204" pitchFamily="34" charset="0"/>
                <a:cs typeface="Arial" panose="020B0604020202020204" pitchFamily="34" charset="0"/>
              </a:rPr>
              <a:t>Year – continuous  variable – it is a numeric variable – it is measured in numbers</a:t>
            </a:r>
          </a:p>
          <a:p>
            <a:pPr marL="0" indent="0">
              <a:lnSpc>
                <a:spcPct val="150000"/>
              </a:lnSpc>
              <a:buNone/>
            </a:pPr>
            <a:endParaRPr lang="en-IN" sz="2000" b="1" kern="100" dirty="0">
              <a:solidFill>
                <a:schemeClr val="tx1">
                  <a:lumMod val="95000"/>
                  <a:lumOff val="5000"/>
                </a:schemeClr>
              </a:solidFill>
              <a:effectLst/>
              <a:latin typeface="Georgia" panose="02040502050405020303" pitchFamily="18" charset="0"/>
              <a:ea typeface="Calibri" panose="020F0502020204030204" pitchFamily="34" charset="0"/>
              <a:cs typeface="Arial" panose="020B0604020202020204" pitchFamily="34" charset="0"/>
            </a:endParaRPr>
          </a:p>
          <a:p>
            <a:pPr>
              <a:lnSpc>
                <a:spcPct val="150000"/>
              </a:lnSpc>
            </a:pPr>
            <a:endParaRPr lang="en-IN" sz="2000" b="1" kern="100" dirty="0">
              <a:solidFill>
                <a:schemeClr val="tx1">
                  <a:lumMod val="95000"/>
                  <a:lumOff val="5000"/>
                </a:schemeClr>
              </a:solidFill>
              <a:effectLst/>
              <a:latin typeface="Georgia" panose="02040502050405020303" pitchFamily="18" charset="0"/>
              <a:ea typeface="Calibri" panose="020F0502020204030204" pitchFamily="34" charset="0"/>
              <a:cs typeface="Arial" panose="020B0604020202020204" pitchFamily="34" charset="0"/>
            </a:endParaRPr>
          </a:p>
          <a:p>
            <a:pPr>
              <a:lnSpc>
                <a:spcPct val="150000"/>
              </a:lnSpc>
            </a:pPr>
            <a:endParaRPr lang="en-IN" dirty="0"/>
          </a:p>
        </p:txBody>
      </p:sp>
    </p:spTree>
    <p:extLst>
      <p:ext uri="{BB962C8B-B14F-4D97-AF65-F5344CB8AC3E}">
        <p14:creationId xmlns:p14="http://schemas.microsoft.com/office/powerpoint/2010/main" val="755838040"/>
      </p:ext>
    </p:extLst>
  </p:cSld>
  <p:clrMapOvr>
    <a:masterClrMapping/>
  </p:clrMapOvr>
  <p:transition spd="slow">
    <p:cove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425CA5-6A29-D20C-2998-D904CE115771}"/>
              </a:ext>
            </a:extLst>
          </p:cNvPr>
          <p:cNvSpPr>
            <a:spLocks noGrp="1"/>
          </p:cNvSpPr>
          <p:nvPr>
            <p:ph type="title"/>
          </p:nvPr>
        </p:nvSpPr>
        <p:spPr>
          <a:xfrm>
            <a:off x="3581400" y="503116"/>
            <a:ext cx="8610600" cy="1293028"/>
          </a:xfrm>
        </p:spPr>
        <p:txBody>
          <a:bodyPr>
            <a:normAutofit/>
          </a:bodyPr>
          <a:lstStyle/>
          <a:p>
            <a:r>
              <a:rPr lang="en-IN" sz="2000" b="1" kern="100" dirty="0">
                <a:solidFill>
                  <a:srgbClr val="002060"/>
                </a:solidFill>
                <a:effectLst/>
                <a:latin typeface="Georgia" panose="02040502050405020303" pitchFamily="18" charset="0"/>
                <a:ea typeface="Calibri" panose="020F0502020204030204" pitchFamily="34" charset="0"/>
                <a:cs typeface="Times New Roman" panose="02020603050405020304" pitchFamily="18" charset="0"/>
              </a:rPr>
              <a:t>How do age-adjusted rates of oropharyngeal cancer compare to crude rates, and do they reveal different insights into the disease's prevalence?</a:t>
            </a:r>
            <a:br>
              <a:rPr lang="en-IN" sz="2000" b="1" kern="100" dirty="0">
                <a:solidFill>
                  <a:srgbClr val="002060"/>
                </a:solidFill>
                <a:effectLst/>
                <a:latin typeface="Georgia" panose="02040502050405020303" pitchFamily="18" charset="0"/>
                <a:ea typeface="Calibri" panose="020F0502020204030204" pitchFamily="34" charset="0"/>
                <a:cs typeface="Times New Roman" panose="02020603050405020304" pitchFamily="18" charset="0"/>
              </a:rPr>
            </a:br>
            <a:endParaRPr lang="en-IN" sz="2000" b="1" dirty="0">
              <a:solidFill>
                <a:srgbClr val="002060"/>
              </a:solidFill>
              <a:latin typeface="Georgia" panose="02040502050405020303" pitchFamily="18" charset="0"/>
            </a:endParaRPr>
          </a:p>
        </p:txBody>
      </p:sp>
      <p:sp>
        <p:nvSpPr>
          <p:cNvPr id="3" name="Content Placeholder 2">
            <a:extLst>
              <a:ext uri="{FF2B5EF4-FFF2-40B4-BE49-F238E27FC236}">
                <a16:creationId xmlns:a16="http://schemas.microsoft.com/office/drawing/2014/main" id="{C64673C9-C1DC-21BF-F2B2-4925FB918B47}"/>
              </a:ext>
            </a:extLst>
          </p:cNvPr>
          <p:cNvSpPr>
            <a:spLocks noGrp="1"/>
          </p:cNvSpPr>
          <p:nvPr>
            <p:ph idx="1"/>
          </p:nvPr>
        </p:nvSpPr>
        <p:spPr>
          <a:xfrm>
            <a:off x="222379" y="1520890"/>
            <a:ext cx="11747241" cy="5337110"/>
          </a:xfrm>
        </p:spPr>
        <p:txBody>
          <a:bodyPr>
            <a:noAutofit/>
          </a:bodyPr>
          <a:lstStyle/>
          <a:p>
            <a:pPr>
              <a:lnSpc>
                <a:spcPct val="150000"/>
              </a:lnSpc>
            </a:pPr>
            <a:r>
              <a:rPr lang="en-US" sz="1800" b="1" dirty="0">
                <a:latin typeface="Georgia" panose="02040502050405020303" pitchFamily="18" charset="0"/>
              </a:rPr>
              <a:t>When observing age-adjusted rates, there is a discernible fluctuation over the years, with a peak rate of 6.39 in 2016 and a subsequent decline to 5.8 in 2020. This suggests a dynamic trend, accounting for age variations and providing a nuanced understanding of the disease's impact.</a:t>
            </a:r>
          </a:p>
          <a:p>
            <a:pPr>
              <a:lnSpc>
                <a:spcPct val="150000"/>
              </a:lnSpc>
            </a:pPr>
            <a:r>
              <a:rPr lang="en-US" sz="1800" b="1" dirty="0">
                <a:latin typeface="Georgia" panose="02040502050405020303" pitchFamily="18" charset="0"/>
              </a:rPr>
              <a:t>In contrast, crude rates show a different trajectory, with a gradual rise from 2011 to 2014, a sudden increase in 2016, and a notable peak in 2018. </a:t>
            </a:r>
          </a:p>
          <a:p>
            <a:pPr>
              <a:lnSpc>
                <a:spcPct val="150000"/>
              </a:lnSpc>
            </a:pPr>
            <a:r>
              <a:rPr lang="en-US" sz="1800" b="1" dirty="0">
                <a:latin typeface="Georgia" panose="02040502050405020303" pitchFamily="18" charset="0"/>
              </a:rPr>
              <a:t>The rates exhibit a subsequent decline in 2019 and 2020. This trend indicates variations in raw incidence without adjusting for age differences.</a:t>
            </a:r>
          </a:p>
          <a:p>
            <a:pPr>
              <a:lnSpc>
                <a:spcPct val="150000"/>
              </a:lnSpc>
            </a:pPr>
            <a:r>
              <a:rPr lang="en-US" sz="1800" b="1" dirty="0">
                <a:latin typeface="Georgia" panose="02040502050405020303" pitchFamily="18" charset="0"/>
              </a:rPr>
              <a:t>Overall, the comparison highlights the importance of considering age-adjusted rates for a comprehensive understanding of oropharyngeal cancer trends, as they provide a more accurate reflection of the actual prevalence, mitigating the influence of age-related factors on the observed patterns.</a:t>
            </a:r>
            <a:endParaRPr lang="en-IN" sz="1800" b="1" dirty="0">
              <a:latin typeface="Georgia" panose="02040502050405020303" pitchFamily="18" charset="0"/>
            </a:endParaRPr>
          </a:p>
        </p:txBody>
      </p:sp>
    </p:spTree>
    <p:extLst>
      <p:ext uri="{BB962C8B-B14F-4D97-AF65-F5344CB8AC3E}">
        <p14:creationId xmlns:p14="http://schemas.microsoft.com/office/powerpoint/2010/main" val="314341104"/>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2CAD40CC-4096-9566-B0E0-9622E0B2DA8B}"/>
              </a:ext>
            </a:extLst>
          </p:cNvPr>
          <p:cNvPicPr>
            <a:picLocks noChangeAspect="1"/>
          </p:cNvPicPr>
          <p:nvPr/>
        </p:nvPicPr>
        <p:blipFill rotWithShape="1">
          <a:blip r:embed="rId2">
            <a:extLst>
              <a:ext uri="{28A0092B-C50C-407E-A947-70E740481C1C}">
                <a14:useLocalDpi xmlns:a14="http://schemas.microsoft.com/office/drawing/2010/main" val="0"/>
              </a:ext>
            </a:extLst>
          </a:blip>
          <a:srcRect l="6999" r="3065"/>
          <a:stretch/>
        </p:blipFill>
        <p:spPr>
          <a:xfrm>
            <a:off x="9265302" y="1548883"/>
            <a:ext cx="2920481" cy="3890864"/>
          </a:xfrm>
          <a:prstGeom prst="rect">
            <a:avLst/>
          </a:prstGeom>
        </p:spPr>
      </p:pic>
      <p:sp>
        <p:nvSpPr>
          <p:cNvPr id="2" name="Title 1">
            <a:extLst>
              <a:ext uri="{FF2B5EF4-FFF2-40B4-BE49-F238E27FC236}">
                <a16:creationId xmlns:a16="http://schemas.microsoft.com/office/drawing/2014/main" id="{772E8CCA-B584-CF4A-0BE5-1463BA5CFA52}"/>
              </a:ext>
            </a:extLst>
          </p:cNvPr>
          <p:cNvSpPr>
            <a:spLocks noGrp="1"/>
          </p:cNvSpPr>
          <p:nvPr>
            <p:ph type="title"/>
          </p:nvPr>
        </p:nvSpPr>
        <p:spPr>
          <a:xfrm>
            <a:off x="5922616" y="307912"/>
            <a:ext cx="5627914" cy="1240971"/>
          </a:xfrm>
          <a:prstGeom prst="roundRect">
            <a:avLst>
              <a:gd name="adj" fmla="val 50000"/>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prst="softRound"/>
          </a:sp3d>
        </p:spPr>
        <p:style>
          <a:lnRef idx="1">
            <a:schemeClr val="accent2"/>
          </a:lnRef>
          <a:fillRef idx="3">
            <a:schemeClr val="accent2"/>
          </a:fillRef>
          <a:effectRef idx="2">
            <a:schemeClr val="accent2"/>
          </a:effectRef>
          <a:fontRef idx="minor">
            <a:schemeClr val="lt1"/>
          </a:fontRef>
        </p:style>
        <p:txBody>
          <a:bodyPr anchor="t">
            <a:noAutofit/>
          </a:bodyPr>
          <a:lstStyle/>
          <a:p>
            <a:pPr algn="ctr"/>
            <a:r>
              <a:rPr lang="en-US" sz="3600" cap="none" dirty="0">
                <a:latin typeface="Forte" panose="03060902040502070203" pitchFamily="66" charset="0"/>
              </a:rPr>
              <a:t>Raising Awareness for Oropharyngeal Cancer</a:t>
            </a:r>
            <a:br>
              <a:rPr lang="en-US" sz="3600" cap="none" dirty="0">
                <a:latin typeface="Forte" panose="03060902040502070203" pitchFamily="66" charset="0"/>
              </a:rPr>
            </a:br>
            <a:endParaRPr lang="en-IN" sz="3600" cap="none" dirty="0">
              <a:latin typeface="Forte" panose="03060902040502070203" pitchFamily="66" charset="0"/>
            </a:endParaRPr>
          </a:p>
        </p:txBody>
      </p:sp>
      <p:sp>
        <p:nvSpPr>
          <p:cNvPr id="3" name="Content Placeholder 2">
            <a:extLst>
              <a:ext uri="{FF2B5EF4-FFF2-40B4-BE49-F238E27FC236}">
                <a16:creationId xmlns:a16="http://schemas.microsoft.com/office/drawing/2014/main" id="{95784468-07B2-C95B-783D-3EE4D02CBE64}"/>
              </a:ext>
            </a:extLst>
          </p:cNvPr>
          <p:cNvSpPr>
            <a:spLocks noGrp="1"/>
          </p:cNvSpPr>
          <p:nvPr>
            <p:ph idx="1"/>
          </p:nvPr>
        </p:nvSpPr>
        <p:spPr>
          <a:xfrm>
            <a:off x="939277" y="1418253"/>
            <a:ext cx="8481527" cy="5010535"/>
          </a:xfrm>
        </p:spPr>
        <p:txBody>
          <a:bodyPr>
            <a:normAutofit/>
          </a:bodyPr>
          <a:lstStyle/>
          <a:p>
            <a:pPr>
              <a:lnSpc>
                <a:spcPct val="200000"/>
              </a:lnSpc>
            </a:pPr>
            <a:r>
              <a:rPr lang="en-US" sz="2000" b="1" dirty="0">
                <a:latin typeface="Georgia" panose="02040502050405020303" pitchFamily="18" charset="0"/>
              </a:rPr>
              <a:t>Neglecting oral health is a concerning trend. </a:t>
            </a:r>
          </a:p>
          <a:p>
            <a:pPr>
              <a:lnSpc>
                <a:spcPct val="200000"/>
              </a:lnSpc>
            </a:pPr>
            <a:r>
              <a:rPr lang="en-US" sz="2000" b="1" dirty="0">
                <a:latin typeface="Georgia" panose="02040502050405020303" pitchFamily="18" charset="0"/>
              </a:rPr>
              <a:t>Early detection is crucial for complete recovery from oropharyngeal cancers.</a:t>
            </a:r>
          </a:p>
          <a:p>
            <a:pPr>
              <a:lnSpc>
                <a:spcPct val="200000"/>
              </a:lnSpc>
            </a:pPr>
            <a:r>
              <a:rPr lang="en-US" sz="2000" b="1" dirty="0">
                <a:latin typeface="Georgia" panose="02040502050405020303" pitchFamily="18" charset="0"/>
              </a:rPr>
              <a:t>Educating patients about the prevalence and causes of oral health issues can encourage regular screenings. </a:t>
            </a:r>
          </a:p>
          <a:p>
            <a:pPr>
              <a:lnSpc>
                <a:spcPct val="200000"/>
              </a:lnSpc>
            </a:pPr>
            <a:r>
              <a:rPr lang="en-US" sz="2000" b="1" dirty="0">
                <a:latin typeface="Georgia" panose="02040502050405020303" pitchFamily="18" charset="0"/>
              </a:rPr>
              <a:t>Encourage patients to take proactive control of their oral health.</a:t>
            </a:r>
            <a:endParaRPr lang="en-IN" sz="2000" b="1" dirty="0">
              <a:latin typeface="Georgia" panose="02040502050405020303" pitchFamily="18" charset="0"/>
            </a:endParaRPr>
          </a:p>
        </p:txBody>
      </p:sp>
    </p:spTree>
    <p:extLst>
      <p:ext uri="{BB962C8B-B14F-4D97-AF65-F5344CB8AC3E}">
        <p14:creationId xmlns:p14="http://schemas.microsoft.com/office/powerpoint/2010/main" val="1137467370"/>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F5B430-6EE4-F4A1-96DE-5171E13EC73B}"/>
              </a:ext>
            </a:extLst>
          </p:cNvPr>
          <p:cNvSpPr>
            <a:spLocks noGrp="1"/>
          </p:cNvSpPr>
          <p:nvPr>
            <p:ph type="title"/>
          </p:nvPr>
        </p:nvSpPr>
        <p:spPr/>
        <p:txBody>
          <a:bodyPr/>
          <a:lstStyle/>
          <a:p>
            <a:endParaRPr lang="en-IN"/>
          </a:p>
        </p:txBody>
      </p:sp>
      <p:pic>
        <p:nvPicPr>
          <p:cNvPr id="4" name="Picture 3">
            <a:extLst>
              <a:ext uri="{FF2B5EF4-FFF2-40B4-BE49-F238E27FC236}">
                <a16:creationId xmlns:a16="http://schemas.microsoft.com/office/drawing/2014/main" id="{6C182CA9-A6F5-6FFF-C012-6C0E5C2233FC}"/>
              </a:ext>
            </a:extLst>
          </p:cNvPr>
          <p:cNvPicPr>
            <a:picLocks noChangeAspect="1"/>
          </p:cNvPicPr>
          <p:nvPr/>
        </p:nvPicPr>
        <p:blipFill>
          <a:blip r:embed="rId2"/>
          <a:stretch>
            <a:fillRect/>
          </a:stretch>
        </p:blipFill>
        <p:spPr>
          <a:xfrm>
            <a:off x="1329277" y="460753"/>
            <a:ext cx="9533446" cy="5936494"/>
          </a:xfrm>
          <a:prstGeom prst="rect">
            <a:avLst/>
          </a:prstGeom>
        </p:spPr>
      </p:pic>
    </p:spTree>
    <p:extLst>
      <p:ext uri="{BB962C8B-B14F-4D97-AF65-F5344CB8AC3E}">
        <p14:creationId xmlns:p14="http://schemas.microsoft.com/office/powerpoint/2010/main" val="1723380785"/>
      </p:ext>
    </p:extLst>
  </p:cSld>
  <p:clrMapOvr>
    <a:masterClrMapping/>
  </p:clrMapOvr>
  <p:transition spd="slow">
    <p:comb/>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4B2AAED-9353-2350-A4E4-00FCB75D42D1}"/>
              </a:ext>
            </a:extLst>
          </p:cNvPr>
          <p:cNvSpPr>
            <a:spLocks noGrp="1"/>
          </p:cNvSpPr>
          <p:nvPr>
            <p:ph idx="1"/>
          </p:nvPr>
        </p:nvSpPr>
        <p:spPr>
          <a:xfrm>
            <a:off x="611155" y="1567542"/>
            <a:ext cx="10820400" cy="5024367"/>
          </a:xfrm>
        </p:spPr>
        <p:txBody>
          <a:bodyPr>
            <a:normAutofit/>
          </a:bodyPr>
          <a:lstStyle/>
          <a:p>
            <a:pPr marL="914400" algn="just">
              <a:lnSpc>
                <a:spcPct val="200000"/>
              </a:lnSpc>
            </a:pPr>
            <a:r>
              <a:rPr lang="en-IN" sz="2000" b="1" kern="100" dirty="0">
                <a:solidFill>
                  <a:schemeClr val="tx1">
                    <a:lumMod val="95000"/>
                    <a:lumOff val="5000"/>
                  </a:schemeClr>
                </a:solidFill>
                <a:effectLst/>
                <a:latin typeface="Georgia" panose="02040502050405020303" pitchFamily="18" charset="0"/>
                <a:ea typeface="Calibri" panose="020F0502020204030204" pitchFamily="34" charset="0"/>
                <a:cs typeface="Arial" panose="020B0604020202020204" pitchFamily="34" charset="0"/>
              </a:rPr>
              <a:t>In this line graph, the variables are sex, event type, and rate. I used these variables from my first dataset- By Age.</a:t>
            </a:r>
          </a:p>
          <a:p>
            <a:pPr marL="914400" algn="just">
              <a:lnSpc>
                <a:spcPct val="200000"/>
              </a:lnSpc>
            </a:pPr>
            <a:r>
              <a:rPr lang="en-IN" sz="2000" b="1" kern="100" dirty="0">
                <a:solidFill>
                  <a:schemeClr val="tx1">
                    <a:lumMod val="95000"/>
                    <a:lumOff val="5000"/>
                  </a:schemeClr>
                </a:solidFill>
                <a:effectLst/>
                <a:latin typeface="Georgia" panose="02040502050405020303" pitchFamily="18" charset="0"/>
                <a:ea typeface="Calibri" panose="020F0502020204030204" pitchFamily="34" charset="0"/>
                <a:cs typeface="Arial" panose="020B0604020202020204" pitchFamily="34" charset="0"/>
              </a:rPr>
              <a:t>Gender – discrete variable – it is a characteristic variable - string</a:t>
            </a:r>
          </a:p>
          <a:p>
            <a:pPr marL="914400" algn="just">
              <a:lnSpc>
                <a:spcPct val="200000"/>
              </a:lnSpc>
            </a:pPr>
            <a:r>
              <a:rPr lang="en-IN" sz="2000" b="1" kern="100" dirty="0">
                <a:solidFill>
                  <a:schemeClr val="tx1">
                    <a:lumMod val="95000"/>
                    <a:lumOff val="5000"/>
                  </a:schemeClr>
                </a:solidFill>
                <a:effectLst/>
                <a:latin typeface="Georgia" panose="02040502050405020303" pitchFamily="18" charset="0"/>
                <a:ea typeface="Calibri" panose="020F0502020204030204" pitchFamily="34" charset="0"/>
                <a:cs typeface="Arial" panose="020B0604020202020204" pitchFamily="34" charset="0"/>
              </a:rPr>
              <a:t>Event type – discrete - it is a characteristic variable - string</a:t>
            </a:r>
          </a:p>
          <a:p>
            <a:pPr marL="914400" algn="just">
              <a:lnSpc>
                <a:spcPct val="200000"/>
              </a:lnSpc>
              <a:spcAft>
                <a:spcPts val="800"/>
              </a:spcAft>
            </a:pPr>
            <a:r>
              <a:rPr lang="en-IN" sz="2000" b="1" kern="100" dirty="0">
                <a:solidFill>
                  <a:schemeClr val="tx1">
                    <a:lumMod val="95000"/>
                    <a:lumOff val="5000"/>
                  </a:schemeClr>
                </a:solidFill>
                <a:effectLst/>
                <a:latin typeface="Georgia" panose="02040502050405020303" pitchFamily="18" charset="0"/>
                <a:ea typeface="Calibri" panose="020F0502020204030204" pitchFamily="34" charset="0"/>
                <a:cs typeface="Arial" panose="020B0604020202020204" pitchFamily="34" charset="0"/>
              </a:rPr>
              <a:t>Rate – continuous – it is a numeric variable – it is measured in numbers</a:t>
            </a:r>
          </a:p>
          <a:p>
            <a:endParaRPr lang="en-IN" sz="2000" dirty="0">
              <a:latin typeface="Georgia" panose="02040502050405020303" pitchFamily="18" charset="0"/>
            </a:endParaRPr>
          </a:p>
        </p:txBody>
      </p:sp>
    </p:spTree>
    <p:extLst>
      <p:ext uri="{BB962C8B-B14F-4D97-AF65-F5344CB8AC3E}">
        <p14:creationId xmlns:p14="http://schemas.microsoft.com/office/powerpoint/2010/main" val="3394407613"/>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E083C-052C-55A5-F5A8-3C0CB1ED168E}"/>
              </a:ext>
            </a:extLst>
          </p:cNvPr>
          <p:cNvSpPr>
            <a:spLocks noGrp="1"/>
          </p:cNvSpPr>
          <p:nvPr>
            <p:ph type="title"/>
          </p:nvPr>
        </p:nvSpPr>
        <p:spPr>
          <a:xfrm>
            <a:off x="3455437" y="552373"/>
            <a:ext cx="8610600" cy="1642187"/>
          </a:xfrm>
        </p:spPr>
        <p:txBody>
          <a:bodyPr>
            <a:normAutofit fontScale="90000"/>
          </a:bodyPr>
          <a:lstStyle/>
          <a:p>
            <a:pPr>
              <a:lnSpc>
                <a:spcPct val="150000"/>
              </a:lnSpc>
            </a:pPr>
            <a:r>
              <a:rPr lang="en-IN" sz="2000" b="1" kern="100" dirty="0">
                <a:solidFill>
                  <a:srgbClr val="002060"/>
                </a:solidFill>
                <a:effectLst/>
                <a:latin typeface="Georgia" panose="02040502050405020303" pitchFamily="18" charset="0"/>
                <a:ea typeface="Calibri" panose="020F0502020204030204" pitchFamily="34" charset="0"/>
                <a:cs typeface="Times New Roman" panose="02020603050405020304" pitchFamily="18" charset="0"/>
              </a:rPr>
              <a:t>Does the incidence and mortality of oropharyngeal cancer differ significantly between genders, and are there any observable trends or disparities?</a:t>
            </a:r>
            <a:br>
              <a:rPr lang="en-IN" sz="2000" b="1" kern="100" dirty="0">
                <a:solidFill>
                  <a:srgbClr val="002060"/>
                </a:solidFill>
                <a:effectLst/>
                <a:latin typeface="Georgia" panose="02040502050405020303" pitchFamily="18" charset="0"/>
                <a:ea typeface="Calibri" panose="020F0502020204030204" pitchFamily="34" charset="0"/>
                <a:cs typeface="Times New Roman" panose="02020603050405020304" pitchFamily="18" charset="0"/>
              </a:rPr>
            </a:br>
            <a:endParaRPr lang="en-IN" sz="2000" b="1" dirty="0">
              <a:solidFill>
                <a:srgbClr val="002060"/>
              </a:solidFill>
              <a:latin typeface="Georgia" panose="02040502050405020303" pitchFamily="18" charset="0"/>
            </a:endParaRPr>
          </a:p>
        </p:txBody>
      </p:sp>
      <p:sp>
        <p:nvSpPr>
          <p:cNvPr id="3" name="Content Placeholder 2">
            <a:extLst>
              <a:ext uri="{FF2B5EF4-FFF2-40B4-BE49-F238E27FC236}">
                <a16:creationId xmlns:a16="http://schemas.microsoft.com/office/drawing/2014/main" id="{0F9374D5-64B8-ED62-7201-D572D03C21A7}"/>
              </a:ext>
            </a:extLst>
          </p:cNvPr>
          <p:cNvSpPr>
            <a:spLocks noGrp="1"/>
          </p:cNvSpPr>
          <p:nvPr>
            <p:ph idx="1"/>
          </p:nvPr>
        </p:nvSpPr>
        <p:spPr>
          <a:xfrm>
            <a:off x="363893" y="1744824"/>
            <a:ext cx="11702143" cy="4991878"/>
          </a:xfrm>
        </p:spPr>
        <p:txBody>
          <a:bodyPr>
            <a:normAutofit/>
          </a:bodyPr>
          <a:lstStyle/>
          <a:p>
            <a:pPr>
              <a:lnSpc>
                <a:spcPct val="150000"/>
              </a:lnSpc>
            </a:pPr>
            <a:r>
              <a:rPr lang="en-US" sz="2000" b="1" dirty="0">
                <a:latin typeface="Georgia" panose="02040502050405020303" pitchFamily="18" charset="0"/>
              </a:rPr>
              <a:t>The analysis of oropharyngeal cancer incidence and mortality across genders reveals notable disparities. </a:t>
            </a:r>
          </a:p>
          <a:p>
            <a:pPr>
              <a:lnSpc>
                <a:spcPct val="150000"/>
              </a:lnSpc>
            </a:pPr>
            <a:r>
              <a:rPr lang="en-US" sz="2000" b="1" dirty="0">
                <a:latin typeface="Georgia" panose="02040502050405020303" pitchFamily="18" charset="0"/>
              </a:rPr>
              <a:t>From 2011 to 2020, the incidence rates showed a decrease for both females (from 792 to 758) and males (from 2,383 to 2,194). Conversely, mortality rates exhibited an increase for females (from 154 to 205) and a relatively stable pattern for males (from 565 to 583).</a:t>
            </a:r>
          </a:p>
          <a:p>
            <a:pPr>
              <a:lnSpc>
                <a:spcPct val="150000"/>
              </a:lnSpc>
            </a:pPr>
            <a:r>
              <a:rPr lang="en-US" sz="2000" b="1" dirty="0">
                <a:latin typeface="Georgia" panose="02040502050405020303" pitchFamily="18" charset="0"/>
              </a:rPr>
              <a:t>These trends suggest a gender-specific divergence, with a declining trend in incidence rates for both genders but an upward trajectory in mortality rates for females. The observed patterns emphasize the importance of gender-specific considerations in understanding and addressing the nuances of oropharyngeal cancer outcomes.</a:t>
            </a:r>
            <a:endParaRPr lang="en-IN" sz="2000" b="1" dirty="0">
              <a:latin typeface="Georgia" panose="02040502050405020303" pitchFamily="18" charset="0"/>
            </a:endParaRPr>
          </a:p>
        </p:txBody>
      </p:sp>
    </p:spTree>
    <p:extLst>
      <p:ext uri="{BB962C8B-B14F-4D97-AF65-F5344CB8AC3E}">
        <p14:creationId xmlns:p14="http://schemas.microsoft.com/office/powerpoint/2010/main" val="4240861575"/>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3FAE3-C9A8-54BA-255E-6A414DAE5B94}"/>
              </a:ext>
            </a:extLst>
          </p:cNvPr>
          <p:cNvSpPr>
            <a:spLocks noGrp="1"/>
          </p:cNvSpPr>
          <p:nvPr>
            <p:ph type="title"/>
          </p:nvPr>
        </p:nvSpPr>
        <p:spPr>
          <a:xfrm>
            <a:off x="-491412" y="1016299"/>
            <a:ext cx="8610600" cy="1293028"/>
          </a:xfrm>
        </p:spPr>
        <p:txBody>
          <a:bodyPr>
            <a:normAutofit/>
            <a:scene3d>
              <a:camera prst="orthographicFront"/>
              <a:lightRig rig="threePt" dir="t"/>
            </a:scene3d>
            <a:sp3d extrusionH="57150">
              <a:bevelT w="38100" h="38100" prst="angle"/>
            </a:sp3d>
          </a:bodyPr>
          <a:lstStyle/>
          <a:p>
            <a:r>
              <a:rPr lang="en-IN" sz="6000" b="1" cap="none"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Cooper Black" panose="0208090404030B020404" pitchFamily="18" charset="0"/>
              </a:rPr>
              <a:t>SUMMARY</a:t>
            </a:r>
          </a:p>
        </p:txBody>
      </p:sp>
      <p:pic>
        <p:nvPicPr>
          <p:cNvPr id="4" name="Picture 3">
            <a:extLst>
              <a:ext uri="{FF2B5EF4-FFF2-40B4-BE49-F238E27FC236}">
                <a16:creationId xmlns:a16="http://schemas.microsoft.com/office/drawing/2014/main" id="{0AF6C7BE-47C3-CE93-1AE8-3691845E14F2}"/>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tretch>
            <a:fillRect/>
          </a:stretch>
        </p:blipFill>
        <p:spPr>
          <a:xfrm>
            <a:off x="3988253" y="2309327"/>
            <a:ext cx="4476750" cy="4000500"/>
          </a:xfrm>
          <a:prstGeom prst="rect">
            <a:avLst/>
          </a:prstGeom>
        </p:spPr>
      </p:pic>
    </p:spTree>
    <p:extLst>
      <p:ext uri="{BB962C8B-B14F-4D97-AF65-F5344CB8AC3E}">
        <p14:creationId xmlns:p14="http://schemas.microsoft.com/office/powerpoint/2010/main" val="314946702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56B4DF3-ABD6-AF0E-7CE5-093B5D2865BA}"/>
              </a:ext>
            </a:extLst>
          </p:cNvPr>
          <p:cNvSpPr>
            <a:spLocks noGrp="1"/>
          </p:cNvSpPr>
          <p:nvPr>
            <p:ph idx="1"/>
          </p:nvPr>
        </p:nvSpPr>
        <p:spPr>
          <a:xfrm>
            <a:off x="74645" y="1250304"/>
            <a:ext cx="12117355" cy="5309118"/>
          </a:xfrm>
        </p:spPr>
        <p:txBody>
          <a:bodyPr>
            <a:noAutofit/>
          </a:bodyPr>
          <a:lstStyle/>
          <a:p>
            <a:pPr marL="0" indent="0" algn="just">
              <a:lnSpc>
                <a:spcPct val="150000"/>
              </a:lnSpc>
              <a:spcAft>
                <a:spcPts val="800"/>
              </a:spcAft>
              <a:buNone/>
            </a:pPr>
            <a:r>
              <a:rPr lang="en-IN" sz="1800" b="1" kern="100" dirty="0">
                <a:effectLst/>
                <a:latin typeface="Georgia" panose="02040502050405020303" pitchFamily="18" charset="0"/>
                <a:ea typeface="Calibri" panose="020F0502020204030204" pitchFamily="34" charset="0"/>
                <a:cs typeface="Times New Roman" panose="02020603050405020304" pitchFamily="18" charset="0"/>
              </a:rPr>
              <a:t>The extensive analysis of oropharyngeal cancer trends spanning a decade, encompassing age, gender, race, and geography, unveils nuanced insights into this complex health issue. Key findings include:</a:t>
            </a:r>
          </a:p>
          <a:p>
            <a:pPr marL="0" indent="0" algn="just">
              <a:lnSpc>
                <a:spcPct val="150000"/>
              </a:lnSpc>
              <a:spcAft>
                <a:spcPts val="800"/>
              </a:spcAft>
              <a:buNone/>
            </a:pPr>
            <a:r>
              <a:rPr lang="en-IN" sz="1800" b="1" kern="100" dirty="0">
                <a:effectLst/>
                <a:latin typeface="Georgia" panose="02040502050405020303" pitchFamily="18" charset="0"/>
                <a:ea typeface="Calibri" panose="020F0502020204030204" pitchFamily="34" charset="0"/>
                <a:cs typeface="Times New Roman" panose="02020603050405020304" pitchFamily="18" charset="0"/>
              </a:rPr>
              <a:t>1. Age-Related Patterns:</a:t>
            </a:r>
          </a:p>
          <a:p>
            <a:pPr marL="0" indent="0" algn="just">
              <a:lnSpc>
                <a:spcPct val="150000"/>
              </a:lnSpc>
              <a:spcAft>
                <a:spcPts val="800"/>
              </a:spcAft>
              <a:buNone/>
            </a:pPr>
            <a:r>
              <a:rPr lang="en-IN" sz="1800" b="1" kern="100" dirty="0">
                <a:effectLst/>
                <a:latin typeface="Georgia" panose="02040502050405020303" pitchFamily="18" charset="0"/>
                <a:ea typeface="Calibri" panose="020F0502020204030204" pitchFamily="34" charset="0"/>
                <a:cs typeface="Times New Roman" panose="02020603050405020304" pitchFamily="18" charset="0"/>
              </a:rPr>
              <a:t>   - Susceptibility increases with age, notably in individuals beyond 65.</a:t>
            </a:r>
          </a:p>
          <a:p>
            <a:pPr marL="0" indent="0" algn="just">
              <a:lnSpc>
                <a:spcPct val="150000"/>
              </a:lnSpc>
              <a:spcAft>
                <a:spcPts val="800"/>
              </a:spcAft>
              <a:buNone/>
            </a:pPr>
            <a:r>
              <a:rPr lang="en-IN" sz="1800" b="1" kern="100" dirty="0">
                <a:effectLst/>
                <a:latin typeface="Georgia" panose="02040502050405020303" pitchFamily="18" charset="0"/>
                <a:ea typeface="Calibri" panose="020F0502020204030204" pitchFamily="34" charset="0"/>
                <a:cs typeface="Times New Roman" panose="02020603050405020304" pitchFamily="18" charset="0"/>
              </a:rPr>
              <a:t>   - Targeted screening for the elderly, especially those above 65, is crucial for early detection.</a:t>
            </a:r>
          </a:p>
          <a:p>
            <a:pPr marL="0" indent="0" algn="just">
              <a:lnSpc>
                <a:spcPct val="150000"/>
              </a:lnSpc>
              <a:spcAft>
                <a:spcPts val="800"/>
              </a:spcAft>
              <a:buNone/>
            </a:pPr>
            <a:r>
              <a:rPr lang="en-IN" sz="1800" b="1" kern="100" dirty="0">
                <a:effectLst/>
                <a:latin typeface="Georgia" panose="02040502050405020303" pitchFamily="18" charset="0"/>
                <a:ea typeface="Calibri" panose="020F0502020204030204" pitchFamily="34" charset="0"/>
                <a:cs typeface="Times New Roman" panose="02020603050405020304" pitchFamily="18" charset="0"/>
              </a:rPr>
              <a:t>2. Racial Disparities:</a:t>
            </a:r>
          </a:p>
          <a:p>
            <a:pPr marL="0" indent="0" algn="just">
              <a:lnSpc>
                <a:spcPct val="150000"/>
              </a:lnSpc>
              <a:spcAft>
                <a:spcPts val="800"/>
              </a:spcAft>
              <a:buNone/>
            </a:pPr>
            <a:r>
              <a:rPr lang="en-IN" sz="1800" b="1" kern="100" dirty="0">
                <a:effectLst/>
                <a:latin typeface="Georgia" panose="02040502050405020303" pitchFamily="18" charset="0"/>
                <a:ea typeface="Calibri" panose="020F0502020204030204" pitchFamily="34" charset="0"/>
                <a:cs typeface="Times New Roman" panose="02020603050405020304" pitchFamily="18" charset="0"/>
              </a:rPr>
              <a:t>   - Non-Hispanic individuals, particularly whites, bear the highest burden.</a:t>
            </a:r>
          </a:p>
          <a:p>
            <a:pPr marL="0" indent="0" algn="just">
              <a:lnSpc>
                <a:spcPct val="150000"/>
              </a:lnSpc>
              <a:spcAft>
                <a:spcPts val="800"/>
              </a:spcAft>
              <a:buNone/>
            </a:pPr>
            <a:r>
              <a:rPr lang="en-IN" sz="1800" b="1" kern="100" dirty="0">
                <a:effectLst/>
                <a:latin typeface="Georgia" panose="02040502050405020303" pitchFamily="18" charset="0"/>
                <a:ea typeface="Calibri" panose="020F0502020204030204" pitchFamily="34" charset="0"/>
                <a:cs typeface="Times New Roman" panose="02020603050405020304" pitchFamily="18" charset="0"/>
              </a:rPr>
              <a:t>   - Tailored healthcare policies are essential to address disparities within each non-Hispanic  </a:t>
            </a:r>
          </a:p>
          <a:p>
            <a:pPr marL="0" indent="0" algn="just">
              <a:lnSpc>
                <a:spcPct val="150000"/>
              </a:lnSpc>
              <a:spcAft>
                <a:spcPts val="800"/>
              </a:spcAft>
              <a:buNone/>
            </a:pPr>
            <a:r>
              <a:rPr lang="en-IN" sz="1800" b="1" kern="100" dirty="0">
                <a:effectLst/>
                <a:latin typeface="Georgia" panose="02040502050405020303" pitchFamily="18" charset="0"/>
                <a:ea typeface="Calibri" panose="020F0502020204030204" pitchFamily="34" charset="0"/>
                <a:cs typeface="Times New Roman" panose="02020603050405020304" pitchFamily="18" charset="0"/>
              </a:rPr>
              <a:t>      racial subgroup.</a:t>
            </a:r>
          </a:p>
          <a:p>
            <a:pPr marL="0" indent="0">
              <a:buNone/>
            </a:pPr>
            <a:endParaRPr lang="en-IN" sz="2000" b="1" dirty="0">
              <a:latin typeface="Georgia" panose="02040502050405020303" pitchFamily="18" charset="0"/>
            </a:endParaRPr>
          </a:p>
        </p:txBody>
      </p:sp>
    </p:spTree>
    <p:extLst>
      <p:ext uri="{BB962C8B-B14F-4D97-AF65-F5344CB8AC3E}">
        <p14:creationId xmlns:p14="http://schemas.microsoft.com/office/powerpoint/2010/main" val="291431149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885DDED-781B-7DB0-4AF3-031221146A71}"/>
              </a:ext>
            </a:extLst>
          </p:cNvPr>
          <p:cNvSpPr>
            <a:spLocks noGrp="1"/>
          </p:cNvSpPr>
          <p:nvPr>
            <p:ph idx="1"/>
          </p:nvPr>
        </p:nvSpPr>
        <p:spPr>
          <a:xfrm>
            <a:off x="102637" y="1287624"/>
            <a:ext cx="12089363" cy="5467739"/>
          </a:xfrm>
        </p:spPr>
        <p:txBody>
          <a:bodyPr>
            <a:noAutofit/>
          </a:bodyPr>
          <a:lstStyle/>
          <a:p>
            <a:pPr marL="0" indent="0" algn="just">
              <a:lnSpc>
                <a:spcPct val="100000"/>
              </a:lnSpc>
              <a:spcAft>
                <a:spcPts val="800"/>
              </a:spcAft>
              <a:buNone/>
            </a:pPr>
            <a:r>
              <a:rPr lang="en-IN" sz="1800" b="1" kern="100" dirty="0">
                <a:effectLst/>
                <a:latin typeface="Georgia" panose="02040502050405020303" pitchFamily="18" charset="0"/>
                <a:ea typeface="Calibri" panose="020F0502020204030204" pitchFamily="34" charset="0"/>
                <a:cs typeface="Times New Roman" panose="02020603050405020304" pitchFamily="18" charset="0"/>
              </a:rPr>
              <a:t>3. Geographical Variations:</a:t>
            </a:r>
          </a:p>
          <a:p>
            <a:pPr marL="0" indent="0" algn="just">
              <a:lnSpc>
                <a:spcPct val="100000"/>
              </a:lnSpc>
              <a:spcAft>
                <a:spcPts val="800"/>
              </a:spcAft>
              <a:buNone/>
            </a:pPr>
            <a:r>
              <a:rPr lang="en-IN" sz="1800" b="1" kern="100" dirty="0">
                <a:effectLst/>
                <a:latin typeface="Georgia" panose="02040502050405020303" pitchFamily="18" charset="0"/>
                <a:ea typeface="Calibri" panose="020F0502020204030204" pitchFamily="34" charset="0"/>
                <a:cs typeface="Times New Roman" panose="02020603050405020304" pitchFamily="18" charset="0"/>
              </a:rPr>
              <a:t>   - Significant divergences in age-adjusted rates across states highlight pronounced variations </a:t>
            </a:r>
          </a:p>
          <a:p>
            <a:pPr marL="0" indent="0" algn="just">
              <a:lnSpc>
                <a:spcPct val="100000"/>
              </a:lnSpc>
              <a:spcAft>
                <a:spcPts val="800"/>
              </a:spcAft>
              <a:buNone/>
            </a:pPr>
            <a:r>
              <a:rPr lang="en-IN" sz="1800" b="1" kern="100" dirty="0">
                <a:effectLst/>
                <a:latin typeface="Georgia" panose="02040502050405020303" pitchFamily="18" charset="0"/>
                <a:ea typeface="Calibri" panose="020F0502020204030204" pitchFamily="34" charset="0"/>
                <a:cs typeface="Times New Roman" panose="02020603050405020304" pitchFamily="18" charset="0"/>
              </a:rPr>
              <a:t>      in oropharyngeal cancer prevalence. </a:t>
            </a:r>
          </a:p>
          <a:p>
            <a:pPr marL="0" indent="0" algn="just">
              <a:lnSpc>
                <a:spcPct val="100000"/>
              </a:lnSpc>
              <a:spcAft>
                <a:spcPts val="800"/>
              </a:spcAft>
              <a:buNone/>
            </a:pPr>
            <a:r>
              <a:rPr lang="en-IN" sz="1800" b="1" kern="100" dirty="0">
                <a:effectLst/>
                <a:latin typeface="Georgia" panose="02040502050405020303" pitchFamily="18" charset="0"/>
                <a:ea typeface="Calibri" panose="020F0502020204030204" pitchFamily="34" charset="0"/>
                <a:cs typeface="Times New Roman" panose="02020603050405020304" pitchFamily="18" charset="0"/>
              </a:rPr>
              <a:t>  - Florida, Wisconsin, and Delaware emerge as focal points with elevated crude rates, </a:t>
            </a:r>
          </a:p>
          <a:p>
            <a:pPr marL="0" indent="0" algn="just">
              <a:lnSpc>
                <a:spcPct val="150000"/>
              </a:lnSpc>
              <a:spcAft>
                <a:spcPts val="800"/>
              </a:spcAft>
              <a:buNone/>
            </a:pPr>
            <a:r>
              <a:rPr lang="en-IN" sz="1800" b="1" kern="100" dirty="0">
                <a:effectLst/>
                <a:latin typeface="Georgia" panose="02040502050405020303" pitchFamily="18" charset="0"/>
                <a:ea typeface="Calibri" panose="020F0502020204030204" pitchFamily="34" charset="0"/>
                <a:cs typeface="Times New Roman" panose="02020603050405020304" pitchFamily="18" charset="0"/>
              </a:rPr>
              <a:t>    necessitating targeted interventions to address the unique challenges posed by oropharyngeal </a:t>
            </a:r>
          </a:p>
          <a:p>
            <a:pPr marL="0" indent="0" algn="just">
              <a:lnSpc>
                <a:spcPct val="100000"/>
              </a:lnSpc>
              <a:spcAft>
                <a:spcPts val="800"/>
              </a:spcAft>
              <a:buNone/>
            </a:pPr>
            <a:r>
              <a:rPr lang="en-IN" sz="1800" b="1" kern="100" dirty="0">
                <a:effectLst/>
                <a:latin typeface="Georgia" panose="02040502050405020303" pitchFamily="18" charset="0"/>
                <a:ea typeface="Calibri" panose="020F0502020204030204" pitchFamily="34" charset="0"/>
                <a:cs typeface="Times New Roman" panose="02020603050405020304" pitchFamily="18" charset="0"/>
              </a:rPr>
              <a:t>    cancer in diverse geographical contexts.</a:t>
            </a:r>
          </a:p>
          <a:p>
            <a:pPr marL="0" indent="0" algn="just">
              <a:lnSpc>
                <a:spcPct val="100000"/>
              </a:lnSpc>
              <a:spcAft>
                <a:spcPts val="800"/>
              </a:spcAft>
              <a:buNone/>
            </a:pPr>
            <a:r>
              <a:rPr lang="en-IN" sz="1800" b="1" kern="100" dirty="0">
                <a:effectLst/>
                <a:latin typeface="Georgia" panose="02040502050405020303" pitchFamily="18" charset="0"/>
                <a:ea typeface="Calibri" panose="020F0502020204030204" pitchFamily="34" charset="0"/>
                <a:cs typeface="Times New Roman" panose="02020603050405020304" pitchFamily="18" charset="0"/>
              </a:rPr>
              <a:t>4. Comparison of Rates:</a:t>
            </a:r>
          </a:p>
          <a:p>
            <a:pPr marL="0" indent="0" algn="just">
              <a:lnSpc>
                <a:spcPct val="100000"/>
              </a:lnSpc>
              <a:spcAft>
                <a:spcPts val="800"/>
              </a:spcAft>
              <a:buNone/>
            </a:pPr>
            <a:r>
              <a:rPr lang="en-IN" sz="1800" b="1" kern="100" dirty="0">
                <a:effectLst/>
                <a:latin typeface="Georgia" panose="02040502050405020303" pitchFamily="18" charset="0"/>
                <a:ea typeface="Calibri" panose="020F0502020204030204" pitchFamily="34" charset="0"/>
                <a:cs typeface="Times New Roman" panose="02020603050405020304" pitchFamily="18" charset="0"/>
              </a:rPr>
              <a:t>   - Disparities between age-adjusted and crude rates highlight the influence of age-related </a:t>
            </a:r>
          </a:p>
          <a:p>
            <a:pPr marL="0" indent="0" algn="just">
              <a:lnSpc>
                <a:spcPct val="100000"/>
              </a:lnSpc>
              <a:spcAft>
                <a:spcPts val="800"/>
              </a:spcAft>
              <a:buNone/>
            </a:pPr>
            <a:r>
              <a:rPr lang="en-IN" sz="1800" b="1" kern="100" dirty="0">
                <a:effectLst/>
                <a:latin typeface="Georgia" panose="02040502050405020303" pitchFamily="18" charset="0"/>
                <a:ea typeface="Calibri" panose="020F0502020204030204" pitchFamily="34" charset="0"/>
                <a:cs typeface="Times New Roman" panose="02020603050405020304" pitchFamily="18" charset="0"/>
              </a:rPr>
              <a:t>      factors.</a:t>
            </a:r>
          </a:p>
          <a:p>
            <a:pPr marL="0" indent="0" algn="just">
              <a:lnSpc>
                <a:spcPct val="100000"/>
              </a:lnSpc>
              <a:spcAft>
                <a:spcPts val="800"/>
              </a:spcAft>
              <a:buNone/>
            </a:pPr>
            <a:r>
              <a:rPr lang="en-IN" sz="1800" b="1" kern="100" dirty="0">
                <a:effectLst/>
                <a:latin typeface="Georgia" panose="02040502050405020303" pitchFamily="18" charset="0"/>
                <a:ea typeface="Calibri" panose="020F0502020204030204" pitchFamily="34" charset="0"/>
                <a:cs typeface="Times New Roman" panose="02020603050405020304" pitchFamily="18" charset="0"/>
              </a:rPr>
              <a:t>   - States like Minnesota exhibit notable age-adjusted rates, while Florida stands out with  </a:t>
            </a:r>
          </a:p>
          <a:p>
            <a:pPr marL="0" indent="0" algn="just">
              <a:lnSpc>
                <a:spcPct val="100000"/>
              </a:lnSpc>
              <a:spcAft>
                <a:spcPts val="800"/>
              </a:spcAft>
              <a:buNone/>
            </a:pPr>
            <a:r>
              <a:rPr lang="en-IN" sz="1800" b="1" kern="100" dirty="0">
                <a:effectLst/>
                <a:latin typeface="Georgia" panose="02040502050405020303" pitchFamily="18" charset="0"/>
                <a:ea typeface="Calibri" panose="020F0502020204030204" pitchFamily="34" charset="0"/>
                <a:cs typeface="Times New Roman" panose="02020603050405020304" pitchFamily="18" charset="0"/>
              </a:rPr>
              <a:t>     elevated crude rates.</a:t>
            </a:r>
          </a:p>
          <a:p>
            <a:pPr marL="0" indent="0">
              <a:lnSpc>
                <a:spcPct val="100000"/>
              </a:lnSpc>
              <a:buNone/>
            </a:pPr>
            <a:endParaRPr lang="en-IN" sz="1800" b="1" dirty="0">
              <a:latin typeface="Georgia" panose="02040502050405020303" pitchFamily="18" charset="0"/>
            </a:endParaRPr>
          </a:p>
        </p:txBody>
      </p:sp>
    </p:spTree>
    <p:extLst>
      <p:ext uri="{BB962C8B-B14F-4D97-AF65-F5344CB8AC3E}">
        <p14:creationId xmlns:p14="http://schemas.microsoft.com/office/powerpoint/2010/main" val="263102423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6B52BD6-FF5D-80AC-DCD1-856A371063A2}"/>
              </a:ext>
            </a:extLst>
          </p:cNvPr>
          <p:cNvSpPr>
            <a:spLocks noGrp="1"/>
          </p:cNvSpPr>
          <p:nvPr>
            <p:ph idx="1"/>
          </p:nvPr>
        </p:nvSpPr>
        <p:spPr>
          <a:xfrm>
            <a:off x="685800" y="1511560"/>
            <a:ext cx="10820400" cy="4707126"/>
          </a:xfrm>
        </p:spPr>
        <p:txBody>
          <a:bodyPr>
            <a:normAutofit/>
          </a:bodyPr>
          <a:lstStyle/>
          <a:p>
            <a:pPr marL="0" indent="0" algn="just">
              <a:lnSpc>
                <a:spcPct val="100000"/>
              </a:lnSpc>
              <a:spcAft>
                <a:spcPts val="800"/>
              </a:spcAft>
              <a:buNone/>
            </a:pPr>
            <a:r>
              <a:rPr lang="en-IN" sz="1800" b="1" kern="100" dirty="0">
                <a:effectLst/>
                <a:latin typeface="Georgia" panose="02040502050405020303" pitchFamily="18" charset="0"/>
                <a:ea typeface="Calibri" panose="020F0502020204030204" pitchFamily="34" charset="0"/>
                <a:cs typeface="Times New Roman" panose="02020603050405020304" pitchFamily="18" charset="0"/>
              </a:rPr>
              <a:t>5. Gender-Specific Trends:</a:t>
            </a:r>
          </a:p>
          <a:p>
            <a:pPr marL="0" indent="0" algn="just">
              <a:lnSpc>
                <a:spcPct val="100000"/>
              </a:lnSpc>
              <a:spcAft>
                <a:spcPts val="800"/>
              </a:spcAft>
              <a:buNone/>
            </a:pPr>
            <a:r>
              <a:rPr lang="en-IN" sz="1800" b="1" kern="100" dirty="0">
                <a:effectLst/>
                <a:latin typeface="Georgia" panose="02040502050405020303" pitchFamily="18" charset="0"/>
                <a:ea typeface="Calibri" panose="020F0502020204030204" pitchFamily="34" charset="0"/>
                <a:cs typeface="Times New Roman" panose="02020603050405020304" pitchFamily="18" charset="0"/>
              </a:rPr>
              <a:t>   - Declining incidence rates for both genders, contrasting patterns in mortality.</a:t>
            </a:r>
          </a:p>
          <a:p>
            <a:pPr marL="0" indent="0" algn="just">
              <a:lnSpc>
                <a:spcPct val="100000"/>
              </a:lnSpc>
              <a:spcAft>
                <a:spcPts val="800"/>
              </a:spcAft>
              <a:buNone/>
            </a:pPr>
            <a:r>
              <a:rPr lang="en-IN" sz="1800" b="1" kern="100" dirty="0">
                <a:latin typeface="Georgia" panose="02040502050405020303" pitchFamily="18" charset="0"/>
                <a:ea typeface="Calibri" panose="020F0502020204030204" pitchFamily="34" charset="0"/>
                <a:cs typeface="Times New Roman" panose="02020603050405020304" pitchFamily="18" charset="0"/>
              </a:rPr>
              <a:t>   - Males have a higher incidence rate than Females </a:t>
            </a:r>
            <a:endParaRPr lang="en-IN" sz="1800" b="1" kern="100" dirty="0">
              <a:effectLst/>
              <a:latin typeface="Georgia" panose="02040502050405020303" pitchFamily="18" charset="0"/>
              <a:ea typeface="Calibri" panose="020F0502020204030204" pitchFamily="34" charset="0"/>
              <a:cs typeface="Times New Roman" panose="02020603050405020304" pitchFamily="18" charset="0"/>
            </a:endParaRPr>
          </a:p>
          <a:p>
            <a:pPr marL="0" indent="0" algn="just">
              <a:lnSpc>
                <a:spcPct val="100000"/>
              </a:lnSpc>
              <a:spcAft>
                <a:spcPts val="800"/>
              </a:spcAft>
              <a:buNone/>
            </a:pPr>
            <a:r>
              <a:rPr lang="en-IN" sz="1800" b="1" kern="100" dirty="0">
                <a:effectLst/>
                <a:latin typeface="Georgia" panose="02040502050405020303" pitchFamily="18" charset="0"/>
                <a:ea typeface="Calibri" panose="020F0502020204030204" pitchFamily="34" charset="0"/>
                <a:cs typeface="Times New Roman" panose="02020603050405020304" pitchFamily="18" charset="0"/>
              </a:rPr>
              <a:t>   - Gender-specific considerations are crucial for understanding and addressing nuances  </a:t>
            </a:r>
          </a:p>
          <a:p>
            <a:pPr marL="0" indent="0" algn="just">
              <a:lnSpc>
                <a:spcPct val="100000"/>
              </a:lnSpc>
              <a:spcAft>
                <a:spcPts val="800"/>
              </a:spcAft>
              <a:buNone/>
            </a:pPr>
            <a:r>
              <a:rPr lang="en-IN" sz="1800" b="1" kern="100" dirty="0">
                <a:latin typeface="Georgia" panose="02040502050405020303" pitchFamily="18" charset="0"/>
                <a:ea typeface="Calibri" panose="020F0502020204030204" pitchFamily="34" charset="0"/>
                <a:cs typeface="Times New Roman" panose="02020603050405020304" pitchFamily="18" charset="0"/>
              </a:rPr>
              <a:t>      </a:t>
            </a:r>
            <a:r>
              <a:rPr lang="en-IN" sz="1800" b="1" kern="100" dirty="0">
                <a:effectLst/>
                <a:latin typeface="Georgia" panose="02040502050405020303" pitchFamily="18" charset="0"/>
                <a:ea typeface="Calibri" panose="020F0502020204030204" pitchFamily="34" charset="0"/>
                <a:cs typeface="Times New Roman" panose="02020603050405020304" pitchFamily="18" charset="0"/>
              </a:rPr>
              <a:t>in oropharyngeal cancer outcomes.</a:t>
            </a:r>
          </a:p>
          <a:p>
            <a:pPr>
              <a:lnSpc>
                <a:spcPct val="150000"/>
              </a:lnSpc>
            </a:pPr>
            <a:endParaRPr lang="en-IN" sz="1800" b="1" dirty="0">
              <a:latin typeface="Georgia" panose="02040502050405020303" pitchFamily="18" charset="0"/>
            </a:endParaRPr>
          </a:p>
        </p:txBody>
      </p:sp>
    </p:spTree>
    <p:extLst>
      <p:ext uri="{BB962C8B-B14F-4D97-AF65-F5344CB8AC3E}">
        <p14:creationId xmlns:p14="http://schemas.microsoft.com/office/powerpoint/2010/main" val="133505391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F03DF-A83F-2ED7-0532-5B657A7717FE}"/>
              </a:ext>
            </a:extLst>
          </p:cNvPr>
          <p:cNvSpPr>
            <a:spLocks noGrp="1"/>
          </p:cNvSpPr>
          <p:nvPr>
            <p:ph type="title"/>
          </p:nvPr>
        </p:nvSpPr>
        <p:spPr>
          <a:xfrm>
            <a:off x="2569029" y="-33394"/>
            <a:ext cx="8610600" cy="1293028"/>
          </a:xfrm>
        </p:spPr>
        <p:txBody>
          <a:bodyPr/>
          <a:lstStyle/>
          <a:p>
            <a:r>
              <a:rPr lang="en-IN" b="1" i="1" u="sng" dirty="0">
                <a:solidFill>
                  <a:srgbClr val="002060"/>
                </a:solidFill>
                <a:latin typeface="Georgia" panose="02040502050405020303" pitchFamily="18" charset="0"/>
              </a:rPr>
              <a:t>limitations</a:t>
            </a:r>
          </a:p>
        </p:txBody>
      </p:sp>
      <p:sp>
        <p:nvSpPr>
          <p:cNvPr id="3" name="Content Placeholder 2">
            <a:extLst>
              <a:ext uri="{FF2B5EF4-FFF2-40B4-BE49-F238E27FC236}">
                <a16:creationId xmlns:a16="http://schemas.microsoft.com/office/drawing/2014/main" id="{E35D8315-9592-4E4E-BEA6-980C92C62874}"/>
              </a:ext>
            </a:extLst>
          </p:cNvPr>
          <p:cNvSpPr>
            <a:spLocks noGrp="1"/>
          </p:cNvSpPr>
          <p:nvPr>
            <p:ph idx="1"/>
          </p:nvPr>
        </p:nvSpPr>
        <p:spPr>
          <a:xfrm>
            <a:off x="149289" y="1184988"/>
            <a:ext cx="11896531" cy="5449077"/>
          </a:xfrm>
        </p:spPr>
        <p:txBody>
          <a:bodyPr>
            <a:noAutofit/>
          </a:bodyPr>
          <a:lstStyle/>
          <a:p>
            <a:pPr marL="228600" algn="just">
              <a:lnSpc>
                <a:spcPct val="150000"/>
              </a:lnSpc>
            </a:pPr>
            <a:r>
              <a:rPr lang="en-IN" sz="2000" b="1" kern="100" dirty="0">
                <a:solidFill>
                  <a:srgbClr val="000000"/>
                </a:solidFill>
                <a:effectLst/>
                <a:latin typeface="Georgia" panose="02040502050405020303" pitchFamily="18" charset="0"/>
                <a:ea typeface="Arial" panose="020B0604020202020204" pitchFamily="34" charset="0"/>
                <a:cs typeface="Times New Roman" panose="02020603050405020304" pitchFamily="18" charset="0"/>
              </a:rPr>
              <a:t>Due to its retrospective nature, relying on historical records, there is a potential for reporting biases and inconsistencies. </a:t>
            </a:r>
          </a:p>
          <a:p>
            <a:pPr marL="228600" algn="just">
              <a:lnSpc>
                <a:spcPct val="150000"/>
              </a:lnSpc>
            </a:pPr>
            <a:r>
              <a:rPr lang="en-IN" sz="2000" b="1" kern="100" dirty="0">
                <a:solidFill>
                  <a:srgbClr val="000000"/>
                </a:solidFill>
                <a:effectLst/>
                <a:latin typeface="Georgia" panose="02040502050405020303" pitchFamily="18" charset="0"/>
                <a:ea typeface="Arial" panose="020B0604020202020204" pitchFamily="34" charset="0"/>
                <a:cs typeface="Times New Roman" panose="02020603050405020304" pitchFamily="18" charset="0"/>
              </a:rPr>
              <a:t>Data collection variations among states may impact the accuracy of prevalence and incidence rates. </a:t>
            </a:r>
          </a:p>
          <a:p>
            <a:pPr marL="228600" algn="just">
              <a:lnSpc>
                <a:spcPct val="150000"/>
              </a:lnSpc>
            </a:pPr>
            <a:r>
              <a:rPr lang="en-IN" sz="2000" b="1" kern="100" dirty="0">
                <a:solidFill>
                  <a:srgbClr val="000000"/>
                </a:solidFill>
                <a:effectLst/>
                <a:latin typeface="Georgia" panose="02040502050405020303" pitchFamily="18" charset="0"/>
                <a:ea typeface="Arial" panose="020B0604020202020204" pitchFamily="34" charset="0"/>
                <a:cs typeface="Times New Roman" panose="02020603050405020304" pitchFamily="18" charset="0"/>
              </a:rPr>
              <a:t>The study's focus on U.S. states limits its generalizability to global or diverse regional patterns. </a:t>
            </a:r>
          </a:p>
          <a:p>
            <a:pPr marL="228600" algn="just">
              <a:lnSpc>
                <a:spcPct val="150000"/>
              </a:lnSpc>
            </a:pPr>
            <a:r>
              <a:rPr lang="en-IN" sz="2000" b="1" kern="100" dirty="0">
                <a:solidFill>
                  <a:srgbClr val="000000"/>
                </a:solidFill>
                <a:effectLst/>
                <a:latin typeface="Georgia" panose="02040502050405020303" pitchFamily="18" charset="0"/>
                <a:ea typeface="Arial" panose="020B0604020202020204" pitchFamily="34" charset="0"/>
                <a:cs typeface="Times New Roman" panose="02020603050405020304" pitchFamily="18" charset="0"/>
              </a:rPr>
              <a:t>The datasets primarily capture diagnosed cases, potentially missing undiagnosed instances, especially in areas with limited healthcare access.</a:t>
            </a:r>
            <a:endParaRPr lang="en-IN" sz="2000" b="1" kern="100" dirty="0">
              <a:effectLst/>
              <a:latin typeface="Georgia" panose="02040502050405020303" pitchFamily="18" charset="0"/>
              <a:ea typeface="Calibri" panose="020F0502020204030204" pitchFamily="34" charset="0"/>
              <a:cs typeface="Times New Roman" panose="02020603050405020304" pitchFamily="18" charset="0"/>
            </a:endParaRPr>
          </a:p>
          <a:p>
            <a:pPr marL="228600" algn="just">
              <a:lnSpc>
                <a:spcPct val="150000"/>
              </a:lnSpc>
            </a:pPr>
            <a:r>
              <a:rPr lang="en-IN" sz="2000" b="1" kern="100" dirty="0">
                <a:solidFill>
                  <a:srgbClr val="000000"/>
                </a:solidFill>
                <a:effectLst/>
                <a:latin typeface="Georgia" panose="02040502050405020303" pitchFamily="18" charset="0"/>
                <a:ea typeface="Arial" panose="020B0604020202020204" pitchFamily="34" charset="0"/>
                <a:cs typeface="Times New Roman" panose="02020603050405020304" pitchFamily="18" charset="0"/>
              </a:rPr>
              <a:t>The lack of detailed information on risk factors, such as tobacco and alcohol consumption, HPV infection status, and socioeconomic factors, hinders a more nuanced analysis. </a:t>
            </a:r>
          </a:p>
          <a:p>
            <a:pPr>
              <a:lnSpc>
                <a:spcPct val="150000"/>
              </a:lnSpc>
            </a:pPr>
            <a:endParaRPr lang="en-IN" sz="2000" b="1" dirty="0">
              <a:latin typeface="Georgia" panose="02040502050405020303" pitchFamily="18" charset="0"/>
            </a:endParaRPr>
          </a:p>
        </p:txBody>
      </p:sp>
    </p:spTree>
    <p:extLst>
      <p:ext uri="{BB962C8B-B14F-4D97-AF65-F5344CB8AC3E}">
        <p14:creationId xmlns:p14="http://schemas.microsoft.com/office/powerpoint/2010/main" val="421902104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6CE8EB-22B4-6032-4F9C-F9CFC6DCED56}"/>
              </a:ext>
            </a:extLst>
          </p:cNvPr>
          <p:cNvSpPr>
            <a:spLocks noGrp="1"/>
          </p:cNvSpPr>
          <p:nvPr>
            <p:ph type="title"/>
          </p:nvPr>
        </p:nvSpPr>
        <p:spPr>
          <a:xfrm>
            <a:off x="3086100" y="1184251"/>
            <a:ext cx="6019800" cy="1293028"/>
          </a:xfrm>
        </p:spPr>
        <p:txBody>
          <a:bodyPr>
            <a:normAutofit/>
            <a:scene3d>
              <a:camera prst="orthographicFront"/>
              <a:lightRig rig="threePt" dir="t"/>
            </a:scene3d>
            <a:sp3d extrusionH="57150">
              <a:bevelT w="38100" h="38100"/>
            </a:sp3d>
          </a:bodyPr>
          <a:lstStyle/>
          <a:p>
            <a:r>
              <a:rPr lang="en-IN" sz="6000" cap="none" dirty="0">
                <a:ln w="0"/>
                <a:solidFill>
                  <a:schemeClr val="accent1"/>
                </a:solidFill>
                <a:effectLst>
                  <a:glow rad="63500">
                    <a:schemeClr val="accent5">
                      <a:satMod val="175000"/>
                      <a:alpha val="40000"/>
                    </a:schemeClr>
                  </a:glow>
                  <a:outerShdw blurRad="38100" dist="25400" dir="5400000" algn="ctr" rotWithShape="0">
                    <a:srgbClr val="6E747A">
                      <a:alpha val="43000"/>
                    </a:srgbClr>
                  </a:outerShdw>
                </a:effectLst>
                <a:latin typeface="Cooper Black" panose="0208090404030B020404" pitchFamily="18" charset="0"/>
              </a:rPr>
              <a:t>CONCLUSION</a:t>
            </a:r>
          </a:p>
        </p:txBody>
      </p:sp>
      <p:pic>
        <p:nvPicPr>
          <p:cNvPr id="4" name="Picture 3">
            <a:extLst>
              <a:ext uri="{FF2B5EF4-FFF2-40B4-BE49-F238E27FC236}">
                <a16:creationId xmlns:a16="http://schemas.microsoft.com/office/drawing/2014/main" id="{68D3AF63-E4B3-F7DD-BA7D-4F6249B7FB3F}"/>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tretch>
            <a:fillRect/>
          </a:stretch>
        </p:blipFill>
        <p:spPr>
          <a:xfrm>
            <a:off x="4470431" y="2635899"/>
            <a:ext cx="3712516" cy="3774911"/>
          </a:xfrm>
          <a:prstGeom prst="rect">
            <a:avLst/>
          </a:prstGeom>
        </p:spPr>
      </p:pic>
    </p:spTree>
    <p:extLst>
      <p:ext uri="{BB962C8B-B14F-4D97-AF65-F5344CB8AC3E}">
        <p14:creationId xmlns:p14="http://schemas.microsoft.com/office/powerpoint/2010/main" val="203202086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6A2E3D0-35B7-0651-EDE9-7872AFE585A1}"/>
              </a:ext>
            </a:extLst>
          </p:cNvPr>
          <p:cNvSpPr>
            <a:spLocks noGrp="1"/>
          </p:cNvSpPr>
          <p:nvPr>
            <p:ph idx="1"/>
          </p:nvPr>
        </p:nvSpPr>
        <p:spPr>
          <a:xfrm>
            <a:off x="147735" y="1287624"/>
            <a:ext cx="11896529" cy="5327779"/>
          </a:xfrm>
        </p:spPr>
        <p:txBody>
          <a:bodyPr>
            <a:noAutofit/>
          </a:bodyPr>
          <a:lstStyle/>
          <a:p>
            <a:pPr>
              <a:lnSpc>
                <a:spcPct val="150000"/>
              </a:lnSpc>
            </a:pPr>
            <a:r>
              <a:rPr lang="en-IN" sz="2000" b="1" kern="100" dirty="0">
                <a:effectLst/>
                <a:latin typeface="Georgia" panose="02040502050405020303" pitchFamily="18" charset="0"/>
                <a:ea typeface="Calibri" panose="020F0502020204030204" pitchFamily="34" charset="0"/>
                <a:cs typeface="Times New Roman" panose="02020603050405020304" pitchFamily="18" charset="0"/>
              </a:rPr>
              <a:t>This thorough investigation highlights the importance of customized public health interventions, with a focus on strategies tailored to specific regions and demographics.</a:t>
            </a:r>
          </a:p>
          <a:p>
            <a:pPr>
              <a:lnSpc>
                <a:spcPct val="150000"/>
              </a:lnSpc>
            </a:pPr>
            <a:r>
              <a:rPr lang="en-IN" sz="2000" b="1" kern="100" dirty="0">
                <a:effectLst/>
                <a:latin typeface="Georgia" panose="02040502050405020303" pitchFamily="18" charset="0"/>
                <a:ea typeface="Calibri" panose="020F0502020204030204" pitchFamily="34" charset="0"/>
                <a:cs typeface="Times New Roman" panose="02020603050405020304" pitchFamily="18" charset="0"/>
              </a:rPr>
              <a:t>Critical initiatives include early detection programs, targeted screenings for vulnerable age groups, and awareness campaigns that target high-risk racial subgroups.</a:t>
            </a:r>
          </a:p>
          <a:p>
            <a:pPr>
              <a:lnSpc>
                <a:spcPct val="150000"/>
              </a:lnSpc>
            </a:pPr>
            <a:r>
              <a:rPr lang="en-IN" sz="2000" b="1" kern="100" dirty="0">
                <a:effectLst/>
                <a:latin typeface="Georgia" panose="02040502050405020303" pitchFamily="18" charset="0"/>
                <a:ea typeface="Calibri" panose="020F0502020204030204" pitchFamily="34" charset="0"/>
                <a:cs typeface="Times New Roman" panose="02020603050405020304" pitchFamily="18" charset="0"/>
              </a:rPr>
              <a:t>The study's results provide valuable evidence for informed policy-making, guiding the allocation of resources and promoting a comprehensive approach to managing oropharyngeal cancer. </a:t>
            </a:r>
          </a:p>
          <a:p>
            <a:pPr>
              <a:lnSpc>
                <a:spcPct val="150000"/>
              </a:lnSpc>
            </a:pPr>
            <a:r>
              <a:rPr lang="en-IN" sz="2000" b="1" kern="100" dirty="0">
                <a:effectLst/>
                <a:latin typeface="Georgia" panose="02040502050405020303" pitchFamily="18" charset="0"/>
                <a:ea typeface="Calibri" panose="020F0502020204030204" pitchFamily="34" charset="0"/>
                <a:cs typeface="Times New Roman" panose="02020603050405020304" pitchFamily="18" charset="0"/>
              </a:rPr>
              <a:t>The data's dynamic trends, as seen in both age-adjusted and crude rates, emphasize the significance of considering age-related factors when assessing prevalence accurately.</a:t>
            </a:r>
          </a:p>
          <a:p>
            <a:pPr>
              <a:lnSpc>
                <a:spcPct val="150000"/>
              </a:lnSpc>
            </a:pPr>
            <a:r>
              <a:rPr lang="en-IN" sz="2000" b="1" kern="100" dirty="0">
                <a:effectLst/>
                <a:latin typeface="Georgia" panose="02040502050405020303" pitchFamily="18" charset="0"/>
                <a:ea typeface="Calibri" panose="020F0502020204030204" pitchFamily="34" charset="0"/>
                <a:cs typeface="Times New Roman" panose="02020603050405020304" pitchFamily="18" charset="0"/>
              </a:rPr>
              <a:t>Ultimately, this research lays the groundwork for ongoing efforts to enhance our comprehension of oropharyngeal cancer and improve patient outcomes.</a:t>
            </a:r>
          </a:p>
          <a:p>
            <a:pPr>
              <a:lnSpc>
                <a:spcPct val="150000"/>
              </a:lnSpc>
            </a:pPr>
            <a:endParaRPr lang="en-IN" sz="2000" b="1" dirty="0">
              <a:latin typeface="Georgia" panose="02040502050405020303" pitchFamily="18" charset="0"/>
            </a:endParaRPr>
          </a:p>
        </p:txBody>
      </p:sp>
    </p:spTree>
    <p:extLst>
      <p:ext uri="{BB962C8B-B14F-4D97-AF65-F5344CB8AC3E}">
        <p14:creationId xmlns:p14="http://schemas.microsoft.com/office/powerpoint/2010/main" val="4184821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DC6A528-56CA-FB5D-7644-61C029376445}"/>
              </a:ext>
            </a:extLst>
          </p:cNvPr>
          <p:cNvPicPr>
            <a:picLocks noChangeAspect="1"/>
          </p:cNvPicPr>
          <p:nvPr/>
        </p:nvPicPr>
        <p:blipFill rotWithShape="1">
          <a:blip r:embed="rId2">
            <a:extLst>
              <a:ext uri="{28A0092B-C50C-407E-A947-70E740481C1C}">
                <a14:useLocalDpi xmlns:a14="http://schemas.microsoft.com/office/drawing/2010/main" val="0"/>
              </a:ext>
            </a:extLst>
          </a:blip>
          <a:srcRect l="20653" t="14325" r="29156" b="21154"/>
          <a:stretch/>
        </p:blipFill>
        <p:spPr>
          <a:xfrm>
            <a:off x="8032090" y="1912775"/>
            <a:ext cx="4151511" cy="3657601"/>
          </a:xfrm>
          <a:prstGeom prst="rect">
            <a:avLst/>
          </a:prstGeom>
        </p:spPr>
      </p:pic>
      <p:sp>
        <p:nvSpPr>
          <p:cNvPr id="8" name="TextBox 7">
            <a:extLst>
              <a:ext uri="{FF2B5EF4-FFF2-40B4-BE49-F238E27FC236}">
                <a16:creationId xmlns:a16="http://schemas.microsoft.com/office/drawing/2014/main" id="{95DB2A8D-F12B-CD25-FA5D-9EC8AC74D87A}"/>
              </a:ext>
            </a:extLst>
          </p:cNvPr>
          <p:cNvSpPr txBox="1"/>
          <p:nvPr/>
        </p:nvSpPr>
        <p:spPr>
          <a:xfrm>
            <a:off x="1259633" y="1978090"/>
            <a:ext cx="5337110" cy="1446550"/>
          </a:xfrm>
          <a:prstGeom prst="rect">
            <a:avLst/>
          </a:prstGeom>
          <a:noFill/>
        </p:spPr>
        <p:txBody>
          <a:bodyPr wrap="square" rtlCol="0">
            <a:spAutoFit/>
          </a:bodyPr>
          <a:lstStyle/>
          <a:p>
            <a:r>
              <a:rPr lang="en-IN" sz="8800" b="1" dirty="0">
                <a:ln w="28575">
                  <a:solidFill>
                    <a:schemeClr val="tx1"/>
                  </a:solidFill>
                </a:ln>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Cooper Black" panose="0208090404030B020404" pitchFamily="18" charset="0"/>
              </a:rPr>
              <a:t>AIMS</a:t>
            </a:r>
          </a:p>
        </p:txBody>
      </p:sp>
    </p:spTree>
    <p:extLst>
      <p:ext uri="{BB962C8B-B14F-4D97-AF65-F5344CB8AC3E}">
        <p14:creationId xmlns:p14="http://schemas.microsoft.com/office/powerpoint/2010/main" val="1830034620"/>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037DD1-3A9A-2408-C6F2-7A979B4B2CD0}"/>
              </a:ext>
            </a:extLst>
          </p:cNvPr>
          <p:cNvSpPr>
            <a:spLocks noGrp="1"/>
          </p:cNvSpPr>
          <p:nvPr>
            <p:ph type="title"/>
          </p:nvPr>
        </p:nvSpPr>
        <p:spPr>
          <a:xfrm>
            <a:off x="553616" y="1305549"/>
            <a:ext cx="8610600" cy="1293028"/>
          </a:xfrm>
        </p:spPr>
        <p:txBody>
          <a:bodyPr>
            <a:normAutofit/>
            <a:scene3d>
              <a:camera prst="orthographicFront"/>
              <a:lightRig rig="harsh" dir="t"/>
            </a:scene3d>
            <a:sp3d extrusionH="57150" prstMaterial="matte">
              <a:bevelT w="63500" h="12700" prst="angle"/>
              <a:contourClr>
                <a:schemeClr val="bg1">
                  <a:lumMod val="65000"/>
                </a:schemeClr>
              </a:contourClr>
            </a:sp3d>
          </a:bodyPr>
          <a:lstStyle/>
          <a:p>
            <a:r>
              <a:rPr lang="en-IN" sz="6000" b="1" cap="none" dirty="0">
                <a:ln/>
                <a:solidFill>
                  <a:schemeClr val="accent3"/>
                </a:solidFill>
                <a:latin typeface="Cooper Black" panose="0208090404030B020404" pitchFamily="18" charset="0"/>
              </a:rPr>
              <a:t>REFERENCES</a:t>
            </a:r>
          </a:p>
        </p:txBody>
      </p:sp>
      <p:pic>
        <p:nvPicPr>
          <p:cNvPr id="4" name="Picture 3">
            <a:extLst>
              <a:ext uri="{FF2B5EF4-FFF2-40B4-BE49-F238E27FC236}">
                <a16:creationId xmlns:a16="http://schemas.microsoft.com/office/drawing/2014/main" id="{5EF6AF31-C904-F922-542E-CFECDA53FE34}"/>
              </a:ext>
            </a:extLst>
          </p:cNvPr>
          <p:cNvPicPr>
            <a:picLocks noChangeAspect="1"/>
          </p:cNvPicPr>
          <p:nvPr/>
        </p:nvPicPr>
        <p:blipFill rotWithShape="1">
          <a:blip r:embed="rId2">
            <a:extLst>
              <a:ext uri="{28A0092B-C50C-407E-A947-70E740481C1C}">
                <a14:useLocalDpi xmlns:a14="http://schemas.microsoft.com/office/drawing/2010/main" val="0"/>
              </a:ext>
            </a:extLst>
          </a:blip>
          <a:srcRect l="2145"/>
          <a:stretch/>
        </p:blipFill>
        <p:spPr>
          <a:xfrm>
            <a:off x="4098585" y="2486609"/>
            <a:ext cx="3994829" cy="402615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82881497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113BBE7-2483-F168-0E14-F4648D7DA472}"/>
              </a:ext>
            </a:extLst>
          </p:cNvPr>
          <p:cNvSpPr>
            <a:spLocks noGrp="1"/>
          </p:cNvSpPr>
          <p:nvPr>
            <p:ph idx="1"/>
          </p:nvPr>
        </p:nvSpPr>
        <p:spPr>
          <a:xfrm>
            <a:off x="133738" y="317241"/>
            <a:ext cx="11924524" cy="6764694"/>
          </a:xfrm>
        </p:spPr>
        <p:txBody>
          <a:bodyPr>
            <a:noAutofit/>
          </a:bodyPr>
          <a:lstStyle/>
          <a:p>
            <a:pPr algn="just">
              <a:lnSpc>
                <a:spcPct val="200000"/>
              </a:lnSpc>
            </a:pPr>
            <a:r>
              <a:rPr lang="en-IN" sz="1600" dirty="0">
                <a:solidFill>
                  <a:srgbClr val="000000"/>
                </a:solidFill>
                <a:effectLst/>
                <a:latin typeface="Georgia" panose="02040502050405020303" pitchFamily="18" charset="0"/>
                <a:ea typeface="Times New Roman" panose="02020603050405020304" pitchFamily="18" charset="0"/>
              </a:rPr>
              <a:t>World Health Organization. (2022, February 3). </a:t>
            </a:r>
            <a:r>
              <a:rPr lang="en-IN" sz="1600" i="1" dirty="0">
                <a:solidFill>
                  <a:srgbClr val="000000"/>
                </a:solidFill>
                <a:effectLst/>
                <a:latin typeface="Georgia" panose="02040502050405020303" pitchFamily="18" charset="0"/>
                <a:ea typeface="Times New Roman" panose="02020603050405020304" pitchFamily="18" charset="0"/>
              </a:rPr>
              <a:t>Cancer</a:t>
            </a:r>
            <a:r>
              <a:rPr lang="en-IN" sz="1600" dirty="0">
                <a:solidFill>
                  <a:srgbClr val="000000"/>
                </a:solidFill>
                <a:effectLst/>
                <a:latin typeface="Georgia" panose="02040502050405020303" pitchFamily="18" charset="0"/>
                <a:ea typeface="Times New Roman" panose="02020603050405020304" pitchFamily="18" charset="0"/>
              </a:rPr>
              <a:t>. World Health Organization.</a:t>
            </a:r>
          </a:p>
          <a:p>
            <a:pPr marL="0" lvl="0" indent="0" algn="just">
              <a:lnSpc>
                <a:spcPct val="200000"/>
              </a:lnSpc>
              <a:buNone/>
            </a:pPr>
            <a:r>
              <a:rPr lang="en-IN" sz="1600" dirty="0">
                <a:solidFill>
                  <a:srgbClr val="000000"/>
                </a:solidFill>
                <a:latin typeface="Georgia" panose="02040502050405020303" pitchFamily="18" charset="0"/>
                <a:ea typeface="Times New Roman" panose="02020603050405020304" pitchFamily="18" charset="0"/>
              </a:rPr>
              <a:t>                    </a:t>
            </a:r>
            <a:r>
              <a:rPr lang="en-IN" sz="1600" dirty="0">
                <a:solidFill>
                  <a:srgbClr val="000000"/>
                </a:solidFill>
                <a:effectLst/>
                <a:latin typeface="Georgia" panose="02040502050405020303" pitchFamily="18" charset="0"/>
                <a:ea typeface="Times New Roman" panose="02020603050405020304" pitchFamily="18" charset="0"/>
              </a:rPr>
              <a:t> </a:t>
            </a:r>
            <a:r>
              <a:rPr lang="en-IN" sz="1600" u="sng" dirty="0">
                <a:solidFill>
                  <a:srgbClr val="0000FF"/>
                </a:solidFill>
                <a:effectLst/>
                <a:latin typeface="Georgia" panose="02040502050405020303" pitchFamily="18" charset="0"/>
                <a:ea typeface="Times New Roman" panose="02020603050405020304" pitchFamily="18" charset="0"/>
                <a:hlinkClick r:id="rId2"/>
              </a:rPr>
              <a:t>https://www.who.int/news-room/fact-sheets/detail/cancer</a:t>
            </a:r>
            <a:endParaRPr lang="en-IN" sz="1600" dirty="0">
              <a:effectLst/>
              <a:latin typeface="Georgia" panose="02040502050405020303" pitchFamily="18" charset="0"/>
              <a:ea typeface="Times New Roman" panose="02020603050405020304" pitchFamily="18" charset="0"/>
            </a:endParaRPr>
          </a:p>
          <a:p>
            <a:pPr algn="just">
              <a:lnSpc>
                <a:spcPct val="200000"/>
              </a:lnSpc>
            </a:pPr>
            <a:r>
              <a:rPr lang="en-IN" sz="1600" dirty="0">
                <a:solidFill>
                  <a:srgbClr val="222222"/>
                </a:solidFill>
                <a:effectLst/>
                <a:latin typeface="Georgia" panose="02040502050405020303" pitchFamily="18" charset="0"/>
                <a:ea typeface="Times New Roman" panose="02020603050405020304" pitchFamily="18" charset="0"/>
              </a:rPr>
              <a:t>National Institutes of Health (US); Biological Sciences Curriculum Study. NIH Curriculum Supplement Series [Internet].  </a:t>
            </a:r>
          </a:p>
          <a:p>
            <a:pPr marL="0" indent="0" algn="just">
              <a:lnSpc>
                <a:spcPct val="200000"/>
              </a:lnSpc>
              <a:buNone/>
            </a:pPr>
            <a:r>
              <a:rPr lang="en-IN" sz="1600" dirty="0">
                <a:solidFill>
                  <a:srgbClr val="222222"/>
                </a:solidFill>
                <a:effectLst/>
                <a:latin typeface="Georgia" panose="02040502050405020303" pitchFamily="18" charset="0"/>
                <a:ea typeface="Times New Roman" panose="02020603050405020304" pitchFamily="18" charset="0"/>
              </a:rPr>
              <a:t>                     Bethesda (MD): National Institutes of   Health (US); 2007. Understanding Cancer. Available from: </a:t>
            </a:r>
            <a:endParaRPr lang="en-IN" sz="1600" dirty="0">
              <a:effectLst/>
              <a:latin typeface="Georgia" panose="02040502050405020303" pitchFamily="18" charset="0"/>
              <a:ea typeface="Times New Roman" panose="02020603050405020304" pitchFamily="18" charset="0"/>
            </a:endParaRPr>
          </a:p>
          <a:p>
            <a:pPr indent="0" algn="just">
              <a:lnSpc>
                <a:spcPct val="200000"/>
              </a:lnSpc>
              <a:buNone/>
            </a:pPr>
            <a:r>
              <a:rPr lang="en-IN" sz="1600" dirty="0">
                <a:solidFill>
                  <a:srgbClr val="222222"/>
                </a:solidFill>
                <a:effectLst/>
                <a:latin typeface="Georgia" panose="02040502050405020303" pitchFamily="18" charset="0"/>
                <a:ea typeface="Times New Roman" panose="02020603050405020304" pitchFamily="18" charset="0"/>
              </a:rPr>
              <a:t>                 </a:t>
            </a:r>
            <a:r>
              <a:rPr lang="en-IN" sz="1600" u="sng" dirty="0">
                <a:solidFill>
                  <a:srgbClr val="0000FF"/>
                </a:solidFill>
                <a:effectLst/>
                <a:latin typeface="Georgia" panose="02040502050405020303" pitchFamily="18" charset="0"/>
                <a:ea typeface="Times New Roman" panose="02020603050405020304" pitchFamily="18" charset="0"/>
                <a:hlinkClick r:id="rId3"/>
              </a:rPr>
              <a:t>https://www.ncbi.nlm.nih.gov/books/NBK20362/</a:t>
            </a:r>
            <a:r>
              <a:rPr lang="en-IN" sz="1600" u="sng" dirty="0">
                <a:solidFill>
                  <a:srgbClr val="0000FF"/>
                </a:solidFill>
                <a:effectLst/>
                <a:latin typeface="Georgia" panose="02040502050405020303" pitchFamily="18" charset="0"/>
                <a:ea typeface="Times New Roman" panose="02020603050405020304" pitchFamily="18" charset="0"/>
              </a:rPr>
              <a:t> </a:t>
            </a:r>
            <a:endParaRPr lang="en-IN" sz="1600" dirty="0">
              <a:effectLst/>
              <a:latin typeface="Georgia" panose="02040502050405020303" pitchFamily="18" charset="0"/>
              <a:ea typeface="Times New Roman" panose="02020603050405020304" pitchFamily="18" charset="0"/>
            </a:endParaRPr>
          </a:p>
          <a:p>
            <a:pPr algn="just">
              <a:lnSpc>
                <a:spcPct val="200000"/>
              </a:lnSpc>
            </a:pPr>
            <a:r>
              <a:rPr lang="en-IN" sz="1600" dirty="0">
                <a:solidFill>
                  <a:srgbClr val="222222"/>
                </a:solidFill>
                <a:effectLst/>
                <a:latin typeface="Georgia" panose="02040502050405020303" pitchFamily="18" charset="0"/>
                <a:ea typeface="Times New Roman" panose="02020603050405020304" pitchFamily="18" charset="0"/>
              </a:rPr>
              <a:t>Sethi, S., O'Neil, M., Jensen, E., Smart, G., &amp; Poirier, B. (2023). Toxicity with proton therapy for oral and/or oropharyngeal  </a:t>
            </a:r>
          </a:p>
          <a:p>
            <a:pPr marL="0" indent="0" algn="just">
              <a:lnSpc>
                <a:spcPct val="200000"/>
              </a:lnSpc>
              <a:buNone/>
            </a:pPr>
            <a:r>
              <a:rPr lang="en-IN" sz="1600" dirty="0">
                <a:solidFill>
                  <a:srgbClr val="222222"/>
                </a:solidFill>
                <a:latin typeface="Georgia" panose="02040502050405020303" pitchFamily="18" charset="0"/>
                <a:ea typeface="Times New Roman" panose="02020603050405020304" pitchFamily="18" charset="0"/>
              </a:rPr>
              <a:t>                      </a:t>
            </a:r>
            <a:r>
              <a:rPr lang="en-IN" sz="1600" dirty="0">
                <a:solidFill>
                  <a:srgbClr val="222222"/>
                </a:solidFill>
                <a:effectLst/>
                <a:latin typeface="Georgia" panose="02040502050405020303" pitchFamily="18" charset="0"/>
                <a:ea typeface="Times New Roman" panose="02020603050405020304" pitchFamily="18" charset="0"/>
              </a:rPr>
              <a:t>cancers: A scoping review. </a:t>
            </a:r>
            <a:r>
              <a:rPr lang="en-IN" sz="1600" i="1" dirty="0">
                <a:solidFill>
                  <a:srgbClr val="222222"/>
                </a:solidFill>
                <a:effectLst/>
                <a:latin typeface="Georgia" panose="02040502050405020303" pitchFamily="18" charset="0"/>
                <a:ea typeface="Times New Roman" panose="02020603050405020304" pitchFamily="18" charset="0"/>
              </a:rPr>
              <a:t>Journal of Oral Pathology &amp; Medicine</a:t>
            </a:r>
            <a:r>
              <a:rPr lang="en-IN" sz="1600" dirty="0">
                <a:solidFill>
                  <a:srgbClr val="222222"/>
                </a:solidFill>
                <a:effectLst/>
                <a:latin typeface="Georgia" panose="02040502050405020303" pitchFamily="18" charset="0"/>
                <a:ea typeface="Times New Roman" panose="02020603050405020304" pitchFamily="18" charset="0"/>
              </a:rPr>
              <a:t>.</a:t>
            </a:r>
            <a:endParaRPr lang="en-IN" sz="1600" dirty="0">
              <a:effectLst/>
              <a:latin typeface="Georgia" panose="02040502050405020303" pitchFamily="18" charset="0"/>
              <a:ea typeface="Times New Roman" panose="02020603050405020304" pitchFamily="18" charset="0"/>
            </a:endParaRPr>
          </a:p>
          <a:p>
            <a:pPr algn="just">
              <a:lnSpc>
                <a:spcPct val="200000"/>
              </a:lnSpc>
            </a:pPr>
            <a:r>
              <a:rPr lang="en-IN" sz="1600" dirty="0">
                <a:solidFill>
                  <a:srgbClr val="222222"/>
                </a:solidFill>
                <a:effectLst/>
                <a:latin typeface="Georgia" panose="02040502050405020303" pitchFamily="18" charset="0"/>
                <a:ea typeface="Times New Roman" panose="02020603050405020304" pitchFamily="18" charset="0"/>
              </a:rPr>
              <a:t>Ellington, T. D., Henley, S. J., </a:t>
            </a:r>
            <a:r>
              <a:rPr lang="en-IN" sz="1600" dirty="0" err="1">
                <a:solidFill>
                  <a:srgbClr val="222222"/>
                </a:solidFill>
                <a:effectLst/>
                <a:latin typeface="Georgia" panose="02040502050405020303" pitchFamily="18" charset="0"/>
                <a:ea typeface="Times New Roman" panose="02020603050405020304" pitchFamily="18" charset="0"/>
              </a:rPr>
              <a:t>Senkomago</a:t>
            </a:r>
            <a:r>
              <a:rPr lang="en-IN" sz="1600" dirty="0">
                <a:solidFill>
                  <a:srgbClr val="222222"/>
                </a:solidFill>
                <a:effectLst/>
                <a:latin typeface="Georgia" panose="02040502050405020303" pitchFamily="18" charset="0"/>
                <a:ea typeface="Times New Roman" panose="02020603050405020304" pitchFamily="18" charset="0"/>
              </a:rPr>
              <a:t>, V., O’Neil, M. E., Wilson, R. </a:t>
            </a:r>
            <a:r>
              <a:rPr lang="en-IN" sz="1600" dirty="0" err="1">
                <a:solidFill>
                  <a:srgbClr val="222222"/>
                </a:solidFill>
                <a:effectLst/>
                <a:latin typeface="Georgia" panose="02040502050405020303" pitchFamily="18" charset="0"/>
                <a:ea typeface="Times New Roman" panose="02020603050405020304" pitchFamily="18" charset="0"/>
              </a:rPr>
              <a:t>J.,Singh</a:t>
            </a:r>
            <a:r>
              <a:rPr lang="en-IN" sz="1600" dirty="0">
                <a:solidFill>
                  <a:srgbClr val="222222"/>
                </a:solidFill>
                <a:effectLst/>
                <a:latin typeface="Georgia" panose="02040502050405020303" pitchFamily="18" charset="0"/>
                <a:ea typeface="Times New Roman" panose="02020603050405020304" pitchFamily="18" charset="0"/>
              </a:rPr>
              <a:t>, S., … &amp; Richardson, L. C. (2020). Trends in </a:t>
            </a:r>
          </a:p>
          <a:p>
            <a:pPr marL="0" indent="0" algn="just">
              <a:lnSpc>
                <a:spcPct val="200000"/>
              </a:lnSpc>
              <a:buNone/>
            </a:pPr>
            <a:r>
              <a:rPr lang="en-IN" sz="1600" dirty="0">
                <a:solidFill>
                  <a:srgbClr val="222222"/>
                </a:solidFill>
                <a:latin typeface="Georgia" panose="02040502050405020303" pitchFamily="18" charset="0"/>
                <a:ea typeface="Times New Roman" panose="02020603050405020304" pitchFamily="18" charset="0"/>
              </a:rPr>
              <a:t>                       </a:t>
            </a:r>
            <a:r>
              <a:rPr lang="en-IN" sz="1600" dirty="0">
                <a:solidFill>
                  <a:srgbClr val="222222"/>
                </a:solidFill>
                <a:effectLst/>
                <a:latin typeface="Georgia" panose="02040502050405020303" pitchFamily="18" charset="0"/>
                <a:ea typeface="Times New Roman" panose="02020603050405020304" pitchFamily="18" charset="0"/>
              </a:rPr>
              <a:t>incidence of cancers of the oral cavity and pharynx—United States 2007–2016. </a:t>
            </a:r>
            <a:r>
              <a:rPr lang="en-IN" sz="1600" i="1" dirty="0">
                <a:solidFill>
                  <a:srgbClr val="222222"/>
                </a:solidFill>
                <a:effectLst/>
                <a:latin typeface="Georgia" panose="02040502050405020303" pitchFamily="18" charset="0"/>
                <a:ea typeface="Times New Roman" panose="02020603050405020304" pitchFamily="18" charset="0"/>
              </a:rPr>
              <a:t>Morbidity and Mortality Weekly </a:t>
            </a:r>
          </a:p>
          <a:p>
            <a:pPr marL="0" indent="0" algn="just">
              <a:lnSpc>
                <a:spcPct val="200000"/>
              </a:lnSpc>
              <a:buNone/>
            </a:pPr>
            <a:r>
              <a:rPr lang="en-IN" sz="1600" i="1" dirty="0">
                <a:solidFill>
                  <a:srgbClr val="222222"/>
                </a:solidFill>
                <a:latin typeface="Georgia" panose="02040502050405020303" pitchFamily="18" charset="0"/>
                <a:ea typeface="Times New Roman" panose="02020603050405020304" pitchFamily="18" charset="0"/>
              </a:rPr>
              <a:t>                       </a:t>
            </a:r>
            <a:r>
              <a:rPr lang="en-IN" sz="1600" i="1" dirty="0">
                <a:solidFill>
                  <a:srgbClr val="222222"/>
                </a:solidFill>
                <a:effectLst/>
                <a:latin typeface="Georgia" panose="02040502050405020303" pitchFamily="18" charset="0"/>
                <a:ea typeface="Times New Roman" panose="02020603050405020304" pitchFamily="18" charset="0"/>
              </a:rPr>
              <a:t>Report</a:t>
            </a:r>
            <a:r>
              <a:rPr lang="en-IN" sz="1600" dirty="0">
                <a:solidFill>
                  <a:srgbClr val="222222"/>
                </a:solidFill>
                <a:effectLst/>
                <a:latin typeface="Georgia" panose="02040502050405020303" pitchFamily="18" charset="0"/>
                <a:ea typeface="Times New Roman" panose="02020603050405020304" pitchFamily="18" charset="0"/>
              </a:rPr>
              <a:t>, </a:t>
            </a:r>
            <a:r>
              <a:rPr lang="en-IN" sz="1600" i="1" dirty="0">
                <a:solidFill>
                  <a:srgbClr val="222222"/>
                </a:solidFill>
                <a:effectLst/>
                <a:latin typeface="Georgia" panose="02040502050405020303" pitchFamily="18" charset="0"/>
                <a:ea typeface="Times New Roman" panose="02020603050405020304" pitchFamily="18" charset="0"/>
              </a:rPr>
              <a:t>69</a:t>
            </a:r>
            <a:r>
              <a:rPr lang="en-IN" sz="1600" dirty="0">
                <a:solidFill>
                  <a:srgbClr val="222222"/>
                </a:solidFill>
                <a:effectLst/>
                <a:latin typeface="Georgia" panose="02040502050405020303" pitchFamily="18" charset="0"/>
                <a:ea typeface="Times New Roman" panose="02020603050405020304" pitchFamily="18" charset="0"/>
              </a:rPr>
              <a:t>(15), 433.</a:t>
            </a:r>
            <a:endParaRPr lang="en-IN" sz="1600" dirty="0">
              <a:effectLst/>
              <a:latin typeface="Georgia" panose="02040502050405020303" pitchFamily="18" charset="0"/>
              <a:ea typeface="Times New Roman" panose="02020603050405020304" pitchFamily="18" charset="0"/>
            </a:endParaRPr>
          </a:p>
          <a:p>
            <a:pPr marL="0" indent="0">
              <a:buNone/>
            </a:pPr>
            <a:endParaRPr lang="en-IN" sz="1600" dirty="0">
              <a:latin typeface="Georgia" panose="02040502050405020303" pitchFamily="18" charset="0"/>
            </a:endParaRPr>
          </a:p>
        </p:txBody>
      </p:sp>
    </p:spTree>
    <p:extLst>
      <p:ext uri="{BB962C8B-B14F-4D97-AF65-F5344CB8AC3E}">
        <p14:creationId xmlns:p14="http://schemas.microsoft.com/office/powerpoint/2010/main" val="25665102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1FDD5C9-9FE5-F75F-A787-AFF035E825F4}"/>
              </a:ext>
            </a:extLst>
          </p:cNvPr>
          <p:cNvSpPr>
            <a:spLocks noGrp="1"/>
          </p:cNvSpPr>
          <p:nvPr>
            <p:ph idx="1"/>
          </p:nvPr>
        </p:nvSpPr>
        <p:spPr>
          <a:xfrm>
            <a:off x="73090" y="503853"/>
            <a:ext cx="12045820" cy="6106718"/>
          </a:xfrm>
        </p:spPr>
        <p:txBody>
          <a:bodyPr>
            <a:noAutofit/>
          </a:bodyPr>
          <a:lstStyle/>
          <a:p>
            <a:pPr algn="just">
              <a:lnSpc>
                <a:spcPct val="200000"/>
              </a:lnSpc>
            </a:pPr>
            <a:r>
              <a:rPr lang="en-IN" sz="1600" dirty="0" err="1">
                <a:solidFill>
                  <a:srgbClr val="222222"/>
                </a:solidFill>
                <a:effectLst/>
                <a:latin typeface="Georgia" panose="02040502050405020303" pitchFamily="18" charset="0"/>
                <a:ea typeface="Times New Roman" panose="02020603050405020304" pitchFamily="18" charset="0"/>
              </a:rPr>
              <a:t>Ferlay</a:t>
            </a:r>
            <a:r>
              <a:rPr lang="en-IN" sz="1600" dirty="0">
                <a:solidFill>
                  <a:srgbClr val="222222"/>
                </a:solidFill>
                <a:effectLst/>
                <a:latin typeface="Georgia" panose="02040502050405020303" pitchFamily="18" charset="0"/>
                <a:ea typeface="Times New Roman" panose="02020603050405020304" pitchFamily="18" charset="0"/>
              </a:rPr>
              <a:t>, J., </a:t>
            </a:r>
            <a:r>
              <a:rPr lang="en-IN" sz="1600" dirty="0" err="1">
                <a:solidFill>
                  <a:srgbClr val="222222"/>
                </a:solidFill>
                <a:effectLst/>
                <a:latin typeface="Georgia" panose="02040502050405020303" pitchFamily="18" charset="0"/>
                <a:ea typeface="Times New Roman" panose="02020603050405020304" pitchFamily="18" charset="0"/>
              </a:rPr>
              <a:t>Colombet</a:t>
            </a:r>
            <a:r>
              <a:rPr lang="en-IN" sz="1600" dirty="0">
                <a:solidFill>
                  <a:srgbClr val="222222"/>
                </a:solidFill>
                <a:effectLst/>
                <a:latin typeface="Georgia" panose="02040502050405020303" pitchFamily="18" charset="0"/>
                <a:ea typeface="Times New Roman" panose="02020603050405020304" pitchFamily="18" charset="0"/>
              </a:rPr>
              <a:t>, M., </a:t>
            </a:r>
            <a:r>
              <a:rPr lang="en-IN" sz="1600" dirty="0" err="1">
                <a:solidFill>
                  <a:srgbClr val="222222"/>
                </a:solidFill>
                <a:effectLst/>
                <a:latin typeface="Georgia" panose="02040502050405020303" pitchFamily="18" charset="0"/>
                <a:ea typeface="Times New Roman" panose="02020603050405020304" pitchFamily="18" charset="0"/>
              </a:rPr>
              <a:t>Soerjomataram</a:t>
            </a:r>
            <a:r>
              <a:rPr lang="en-IN" sz="1600" dirty="0">
                <a:solidFill>
                  <a:srgbClr val="222222"/>
                </a:solidFill>
                <a:effectLst/>
                <a:latin typeface="Georgia" panose="02040502050405020303" pitchFamily="18" charset="0"/>
                <a:ea typeface="Times New Roman" panose="02020603050405020304" pitchFamily="18" charset="0"/>
              </a:rPr>
              <a:t>, I., Mathers, C., Parkin, D. M., </a:t>
            </a:r>
            <a:r>
              <a:rPr lang="en-IN" sz="1600" dirty="0" err="1">
                <a:solidFill>
                  <a:srgbClr val="222222"/>
                </a:solidFill>
                <a:effectLst/>
                <a:latin typeface="Georgia" panose="02040502050405020303" pitchFamily="18" charset="0"/>
                <a:ea typeface="Times New Roman" panose="02020603050405020304" pitchFamily="18" charset="0"/>
              </a:rPr>
              <a:t>Piñeros</a:t>
            </a:r>
            <a:r>
              <a:rPr lang="en-IN" sz="1600" dirty="0">
                <a:solidFill>
                  <a:srgbClr val="222222"/>
                </a:solidFill>
                <a:effectLst/>
                <a:latin typeface="Georgia" panose="02040502050405020303" pitchFamily="18" charset="0"/>
                <a:ea typeface="Times New Roman" panose="02020603050405020304" pitchFamily="18" charset="0"/>
              </a:rPr>
              <a:t>, M., ... &amp; Bray, F. (2019). Estimating the global </a:t>
            </a:r>
          </a:p>
          <a:p>
            <a:pPr marL="0" indent="0" algn="just">
              <a:lnSpc>
                <a:spcPct val="200000"/>
              </a:lnSpc>
              <a:buNone/>
            </a:pPr>
            <a:r>
              <a:rPr lang="en-IN" sz="1600" dirty="0">
                <a:solidFill>
                  <a:srgbClr val="222222"/>
                </a:solidFill>
                <a:latin typeface="Georgia" panose="02040502050405020303" pitchFamily="18" charset="0"/>
                <a:ea typeface="Times New Roman" panose="02020603050405020304" pitchFamily="18" charset="0"/>
              </a:rPr>
              <a:t>                          </a:t>
            </a:r>
            <a:r>
              <a:rPr lang="en-IN" sz="1600" dirty="0">
                <a:solidFill>
                  <a:srgbClr val="222222"/>
                </a:solidFill>
                <a:effectLst/>
                <a:latin typeface="Georgia" panose="02040502050405020303" pitchFamily="18" charset="0"/>
                <a:ea typeface="Times New Roman" panose="02020603050405020304" pitchFamily="18" charset="0"/>
              </a:rPr>
              <a:t>cancer incidence and mortality in 2018: GLOBOCAN sources and methods. </a:t>
            </a:r>
            <a:r>
              <a:rPr lang="en-IN" sz="1600" i="1" dirty="0">
                <a:solidFill>
                  <a:srgbClr val="222222"/>
                </a:solidFill>
                <a:effectLst/>
                <a:latin typeface="Georgia" panose="02040502050405020303" pitchFamily="18" charset="0"/>
                <a:ea typeface="Times New Roman" panose="02020603050405020304" pitchFamily="18" charset="0"/>
              </a:rPr>
              <a:t>International  journal of cancer</a:t>
            </a:r>
            <a:r>
              <a:rPr lang="en-IN" sz="1600" dirty="0">
                <a:solidFill>
                  <a:srgbClr val="222222"/>
                </a:solidFill>
                <a:effectLst/>
                <a:latin typeface="Georgia" panose="02040502050405020303" pitchFamily="18" charset="0"/>
                <a:ea typeface="Times New Roman" panose="02020603050405020304" pitchFamily="18" charset="0"/>
              </a:rPr>
              <a:t>, </a:t>
            </a:r>
            <a:r>
              <a:rPr lang="en-IN" sz="1600" i="1" dirty="0">
                <a:solidFill>
                  <a:srgbClr val="222222"/>
                </a:solidFill>
                <a:effectLst/>
                <a:latin typeface="Georgia" panose="02040502050405020303" pitchFamily="18" charset="0"/>
                <a:ea typeface="Times New Roman" panose="02020603050405020304" pitchFamily="18" charset="0"/>
              </a:rPr>
              <a:t>144</a:t>
            </a:r>
            <a:r>
              <a:rPr lang="en-IN" sz="1600" dirty="0">
                <a:solidFill>
                  <a:srgbClr val="222222"/>
                </a:solidFill>
                <a:effectLst/>
                <a:latin typeface="Georgia" panose="02040502050405020303" pitchFamily="18" charset="0"/>
                <a:ea typeface="Times New Roman" panose="02020603050405020304" pitchFamily="18" charset="0"/>
              </a:rPr>
              <a:t>(8),   </a:t>
            </a:r>
          </a:p>
          <a:p>
            <a:pPr marL="0" indent="0" algn="just">
              <a:lnSpc>
                <a:spcPct val="200000"/>
              </a:lnSpc>
              <a:buNone/>
            </a:pPr>
            <a:r>
              <a:rPr lang="en-IN" sz="1600" dirty="0">
                <a:solidFill>
                  <a:srgbClr val="222222"/>
                </a:solidFill>
                <a:latin typeface="Georgia" panose="02040502050405020303" pitchFamily="18" charset="0"/>
                <a:ea typeface="Times New Roman" panose="02020603050405020304" pitchFamily="18" charset="0"/>
              </a:rPr>
              <a:t>                          </a:t>
            </a:r>
            <a:r>
              <a:rPr lang="en-IN" sz="1600" dirty="0">
                <a:solidFill>
                  <a:srgbClr val="222222"/>
                </a:solidFill>
                <a:effectLst/>
                <a:latin typeface="Georgia" panose="02040502050405020303" pitchFamily="18" charset="0"/>
                <a:ea typeface="Times New Roman" panose="02020603050405020304" pitchFamily="18" charset="0"/>
              </a:rPr>
              <a:t>1941-1953.</a:t>
            </a:r>
            <a:endParaRPr lang="en-IN" sz="1600" dirty="0">
              <a:effectLst/>
              <a:latin typeface="Georgia" panose="02040502050405020303" pitchFamily="18" charset="0"/>
              <a:ea typeface="Times New Roman" panose="02020603050405020304" pitchFamily="18" charset="0"/>
            </a:endParaRPr>
          </a:p>
          <a:p>
            <a:pPr algn="just">
              <a:lnSpc>
                <a:spcPct val="200000"/>
              </a:lnSpc>
            </a:pPr>
            <a:r>
              <a:rPr lang="en-IN" sz="1600" kern="100" dirty="0" err="1">
                <a:solidFill>
                  <a:srgbClr val="212121"/>
                </a:solidFill>
                <a:effectLst/>
                <a:latin typeface="Georgia" panose="02040502050405020303" pitchFamily="18" charset="0"/>
                <a:ea typeface="Calibri" panose="020F0502020204030204" pitchFamily="34" charset="0"/>
                <a:cs typeface="Times New Roman" panose="02020603050405020304" pitchFamily="18" charset="0"/>
              </a:rPr>
              <a:t>Tofthagen</a:t>
            </a:r>
            <a:r>
              <a:rPr lang="en-IN" sz="1600" kern="100" dirty="0">
                <a:solidFill>
                  <a:srgbClr val="212121"/>
                </a:solidFill>
                <a:effectLst/>
                <a:latin typeface="Georgia" panose="02040502050405020303" pitchFamily="18" charset="0"/>
                <a:ea typeface="Calibri" panose="020F0502020204030204" pitchFamily="34" charset="0"/>
                <a:cs typeface="Times New Roman" panose="02020603050405020304" pitchFamily="18" charset="0"/>
              </a:rPr>
              <a:t> C. (2012). Threats to validity in retrospective studies. </a:t>
            </a:r>
            <a:r>
              <a:rPr lang="en-IN" sz="1600" i="1" kern="100" dirty="0">
                <a:solidFill>
                  <a:srgbClr val="212121"/>
                </a:solidFill>
                <a:effectLst/>
                <a:latin typeface="Georgia" panose="02040502050405020303" pitchFamily="18" charset="0"/>
                <a:ea typeface="Calibri" panose="020F0502020204030204" pitchFamily="34" charset="0"/>
                <a:cs typeface="Times New Roman" panose="02020603050405020304" pitchFamily="18" charset="0"/>
              </a:rPr>
              <a:t>Journal of the advanced practitioner in oncology</a:t>
            </a:r>
            <a:r>
              <a:rPr lang="en-IN" sz="1600" kern="100" dirty="0">
                <a:solidFill>
                  <a:srgbClr val="212121"/>
                </a:solidFill>
                <a:effectLst/>
                <a:latin typeface="Georgia" panose="02040502050405020303" pitchFamily="18" charset="0"/>
                <a:ea typeface="Calibri" panose="020F0502020204030204" pitchFamily="34" charset="0"/>
                <a:cs typeface="Times New Roman" panose="02020603050405020304" pitchFamily="18" charset="0"/>
              </a:rPr>
              <a:t>, </a:t>
            </a:r>
            <a:r>
              <a:rPr lang="en-IN" sz="1600" i="1" kern="100" dirty="0">
                <a:solidFill>
                  <a:srgbClr val="212121"/>
                </a:solidFill>
                <a:effectLst/>
                <a:latin typeface="Georgia" panose="02040502050405020303" pitchFamily="18" charset="0"/>
                <a:ea typeface="Calibri" panose="020F0502020204030204" pitchFamily="34" charset="0"/>
                <a:cs typeface="Times New Roman" panose="02020603050405020304" pitchFamily="18" charset="0"/>
              </a:rPr>
              <a:t>3</a:t>
            </a:r>
            <a:r>
              <a:rPr lang="en-IN" sz="1600" kern="100" dirty="0">
                <a:solidFill>
                  <a:srgbClr val="212121"/>
                </a:solidFill>
                <a:effectLst/>
                <a:latin typeface="Georgia" panose="02040502050405020303" pitchFamily="18" charset="0"/>
                <a:ea typeface="Calibri" panose="020F0502020204030204" pitchFamily="34" charset="0"/>
                <a:cs typeface="Times New Roman" panose="02020603050405020304" pitchFamily="18" charset="0"/>
              </a:rPr>
              <a:t>(3), 181–183.</a:t>
            </a:r>
            <a:endParaRPr lang="en-IN" sz="1600" kern="100" dirty="0">
              <a:effectLst/>
              <a:latin typeface="Georgia" panose="02040502050405020303" pitchFamily="18" charset="0"/>
              <a:ea typeface="Calibri" panose="020F0502020204030204" pitchFamily="34" charset="0"/>
              <a:cs typeface="Times New Roman" panose="02020603050405020304" pitchFamily="18" charset="0"/>
            </a:endParaRPr>
          </a:p>
          <a:p>
            <a:pPr algn="just">
              <a:lnSpc>
                <a:spcPct val="200000"/>
              </a:lnSpc>
            </a:pPr>
            <a:r>
              <a:rPr lang="en-IN" sz="1600" dirty="0">
                <a:solidFill>
                  <a:srgbClr val="222222"/>
                </a:solidFill>
                <a:effectLst/>
                <a:latin typeface="Georgia" panose="02040502050405020303" pitchFamily="18" charset="0"/>
                <a:ea typeface="Times New Roman" panose="02020603050405020304" pitchFamily="18" charset="0"/>
              </a:rPr>
              <a:t>US Cancer Statistics Working Group. (2017). United States cancer statistics: 1999–2014 incidence and mortality web-based </a:t>
            </a:r>
          </a:p>
          <a:p>
            <a:pPr marL="0" indent="0" algn="just">
              <a:lnSpc>
                <a:spcPct val="200000"/>
              </a:lnSpc>
              <a:buNone/>
            </a:pPr>
            <a:r>
              <a:rPr lang="en-IN" sz="1600" dirty="0">
                <a:solidFill>
                  <a:srgbClr val="222222"/>
                </a:solidFill>
                <a:latin typeface="Georgia" panose="02040502050405020303" pitchFamily="18" charset="0"/>
                <a:ea typeface="Times New Roman" panose="02020603050405020304" pitchFamily="18" charset="0"/>
              </a:rPr>
              <a:t>                           </a:t>
            </a:r>
            <a:r>
              <a:rPr lang="en-IN" sz="1600" dirty="0">
                <a:solidFill>
                  <a:srgbClr val="222222"/>
                </a:solidFill>
                <a:effectLst/>
                <a:latin typeface="Georgia" panose="02040502050405020303" pitchFamily="18" charset="0"/>
                <a:ea typeface="Times New Roman" panose="02020603050405020304" pitchFamily="18" charset="0"/>
              </a:rPr>
              <a:t>report. </a:t>
            </a:r>
            <a:r>
              <a:rPr lang="en-IN" sz="1600" i="1" dirty="0">
                <a:solidFill>
                  <a:srgbClr val="222222"/>
                </a:solidFill>
                <a:effectLst/>
                <a:latin typeface="Georgia" panose="02040502050405020303" pitchFamily="18" charset="0"/>
                <a:ea typeface="Times New Roman" panose="02020603050405020304" pitchFamily="18" charset="0"/>
              </a:rPr>
              <a:t>Atlanta: US  Department of Health and Human Services, </a:t>
            </a:r>
            <a:r>
              <a:rPr lang="en-IN" sz="1600" i="1" dirty="0" err="1">
                <a:solidFill>
                  <a:srgbClr val="222222"/>
                </a:solidFill>
                <a:effectLst/>
                <a:latin typeface="Georgia" panose="02040502050405020303" pitchFamily="18" charset="0"/>
                <a:ea typeface="Times New Roman" panose="02020603050405020304" pitchFamily="18" charset="0"/>
              </a:rPr>
              <a:t>Centers</a:t>
            </a:r>
            <a:r>
              <a:rPr lang="en-IN" sz="1600" i="1" dirty="0">
                <a:solidFill>
                  <a:srgbClr val="222222"/>
                </a:solidFill>
                <a:effectLst/>
                <a:latin typeface="Georgia" panose="02040502050405020303" pitchFamily="18" charset="0"/>
                <a:ea typeface="Times New Roman" panose="02020603050405020304" pitchFamily="18" charset="0"/>
              </a:rPr>
              <a:t> for Disease Control and Prevention and  </a:t>
            </a:r>
          </a:p>
          <a:p>
            <a:pPr marL="0" indent="0" algn="just">
              <a:lnSpc>
                <a:spcPct val="200000"/>
              </a:lnSpc>
              <a:buNone/>
            </a:pPr>
            <a:r>
              <a:rPr lang="en-IN" sz="1600" i="1" dirty="0">
                <a:solidFill>
                  <a:srgbClr val="222222"/>
                </a:solidFill>
                <a:latin typeface="Georgia" panose="02040502050405020303" pitchFamily="18" charset="0"/>
                <a:ea typeface="Times New Roman" panose="02020603050405020304" pitchFamily="18" charset="0"/>
              </a:rPr>
              <a:t>                           </a:t>
            </a:r>
            <a:r>
              <a:rPr lang="en-IN" sz="1600" i="1" dirty="0">
                <a:solidFill>
                  <a:srgbClr val="222222"/>
                </a:solidFill>
                <a:effectLst/>
                <a:latin typeface="Georgia" panose="02040502050405020303" pitchFamily="18" charset="0"/>
                <a:ea typeface="Times New Roman" panose="02020603050405020304" pitchFamily="18" charset="0"/>
              </a:rPr>
              <a:t>National Cancer Institute</a:t>
            </a:r>
            <a:r>
              <a:rPr lang="en-IN" sz="1600" dirty="0">
                <a:solidFill>
                  <a:srgbClr val="222222"/>
                </a:solidFill>
                <a:effectLst/>
                <a:latin typeface="Georgia" panose="02040502050405020303" pitchFamily="18" charset="0"/>
                <a:ea typeface="Times New Roman" panose="02020603050405020304" pitchFamily="18" charset="0"/>
              </a:rPr>
              <a:t>, </a:t>
            </a:r>
            <a:r>
              <a:rPr lang="en-IN" sz="1600" i="1" dirty="0">
                <a:solidFill>
                  <a:srgbClr val="222222"/>
                </a:solidFill>
                <a:effectLst/>
                <a:latin typeface="Georgia" panose="02040502050405020303" pitchFamily="18" charset="0"/>
                <a:ea typeface="Times New Roman" panose="02020603050405020304" pitchFamily="18" charset="0"/>
              </a:rPr>
              <a:t>201</a:t>
            </a:r>
            <a:r>
              <a:rPr lang="en-IN" sz="1600" dirty="0">
                <a:solidFill>
                  <a:srgbClr val="222222"/>
                </a:solidFill>
                <a:effectLst/>
                <a:latin typeface="Georgia" panose="02040502050405020303" pitchFamily="18" charset="0"/>
                <a:ea typeface="Times New Roman" panose="02020603050405020304" pitchFamily="18" charset="0"/>
              </a:rPr>
              <a:t>.</a:t>
            </a:r>
            <a:endParaRPr lang="en-IN" sz="1600" dirty="0">
              <a:effectLst/>
              <a:latin typeface="Georgia" panose="02040502050405020303" pitchFamily="18" charset="0"/>
              <a:ea typeface="Times New Roman" panose="02020603050405020304" pitchFamily="18" charset="0"/>
            </a:endParaRPr>
          </a:p>
          <a:p>
            <a:pPr algn="just">
              <a:lnSpc>
                <a:spcPct val="200000"/>
              </a:lnSpc>
            </a:pPr>
            <a:r>
              <a:rPr lang="en-IN" sz="1600" dirty="0" err="1">
                <a:effectLst/>
                <a:latin typeface="Georgia" panose="02040502050405020303" pitchFamily="18" charset="0"/>
                <a:ea typeface="Times New Roman" panose="02020603050405020304" pitchFamily="18" charset="0"/>
              </a:rPr>
              <a:t>Centers</a:t>
            </a:r>
            <a:r>
              <a:rPr lang="en-IN" sz="1600" dirty="0">
                <a:effectLst/>
                <a:latin typeface="Georgia" panose="02040502050405020303" pitchFamily="18" charset="0"/>
                <a:ea typeface="Times New Roman" panose="02020603050405020304" pitchFamily="18" charset="0"/>
              </a:rPr>
              <a:t> for Disease Control and Prevention. (2023, June 13). </a:t>
            </a:r>
            <a:r>
              <a:rPr lang="en-IN" sz="1600" i="1" dirty="0">
                <a:effectLst/>
                <a:latin typeface="Georgia" panose="02040502050405020303" pitchFamily="18" charset="0"/>
                <a:ea typeface="Times New Roman" panose="02020603050405020304" pitchFamily="18" charset="0"/>
              </a:rPr>
              <a:t>United States Cancer Statistics</a:t>
            </a:r>
            <a:r>
              <a:rPr lang="en-IN" sz="1600" dirty="0">
                <a:effectLst/>
                <a:latin typeface="Georgia" panose="02040502050405020303" pitchFamily="18" charset="0"/>
                <a:ea typeface="Times New Roman" panose="02020603050405020304" pitchFamily="18" charset="0"/>
              </a:rPr>
              <a:t>. </a:t>
            </a:r>
            <a:r>
              <a:rPr lang="en-IN" sz="1600" dirty="0" err="1">
                <a:effectLst/>
                <a:latin typeface="Georgia" panose="02040502050405020303" pitchFamily="18" charset="0"/>
                <a:ea typeface="Times New Roman" panose="02020603050405020304" pitchFamily="18" charset="0"/>
              </a:rPr>
              <a:t>Centers</a:t>
            </a:r>
            <a:r>
              <a:rPr lang="en-IN" sz="1600" dirty="0">
                <a:effectLst/>
                <a:latin typeface="Georgia" panose="02040502050405020303" pitchFamily="18" charset="0"/>
                <a:ea typeface="Times New Roman" panose="02020603050405020304" pitchFamily="18" charset="0"/>
              </a:rPr>
              <a:t> for Disease Control and </a:t>
            </a:r>
          </a:p>
          <a:p>
            <a:pPr marL="0" indent="0" algn="just">
              <a:lnSpc>
                <a:spcPct val="200000"/>
              </a:lnSpc>
              <a:buNone/>
            </a:pPr>
            <a:r>
              <a:rPr lang="en-IN" sz="1600" dirty="0">
                <a:latin typeface="Georgia" panose="02040502050405020303" pitchFamily="18" charset="0"/>
                <a:ea typeface="Times New Roman" panose="02020603050405020304" pitchFamily="18" charset="0"/>
              </a:rPr>
              <a:t>                           </a:t>
            </a:r>
            <a:r>
              <a:rPr lang="en-IN" sz="1600" dirty="0">
                <a:effectLst/>
                <a:latin typeface="Georgia" panose="02040502050405020303" pitchFamily="18" charset="0"/>
                <a:ea typeface="Times New Roman" panose="02020603050405020304" pitchFamily="18" charset="0"/>
              </a:rPr>
              <a:t>Prevention. </a:t>
            </a:r>
            <a:r>
              <a:rPr lang="en-IN" sz="1600" i="1" dirty="0">
                <a:effectLst/>
                <a:latin typeface="Georgia" panose="02040502050405020303" pitchFamily="18" charset="0"/>
                <a:ea typeface="Times New Roman" panose="02020603050405020304" pitchFamily="18" charset="0"/>
              </a:rPr>
              <a:t>   </a:t>
            </a:r>
            <a:r>
              <a:rPr lang="en-IN" sz="1600" u="sng" dirty="0">
                <a:solidFill>
                  <a:srgbClr val="0000FF"/>
                </a:solidFill>
                <a:effectLst/>
                <a:latin typeface="Georgia" panose="02040502050405020303" pitchFamily="18" charset="0"/>
                <a:ea typeface="Times New Roman" panose="02020603050405020304" pitchFamily="18" charset="0"/>
                <a:hlinkClick r:id="rId2"/>
              </a:rPr>
              <a:t>https://www.cdc.gov/cancer/uscs/</a:t>
            </a:r>
            <a:r>
              <a:rPr lang="en-IN" sz="1600" dirty="0">
                <a:effectLst/>
                <a:latin typeface="Georgia" panose="02040502050405020303" pitchFamily="18" charset="0"/>
                <a:ea typeface="Times New Roman" panose="02020603050405020304" pitchFamily="18" charset="0"/>
              </a:rPr>
              <a:t> </a:t>
            </a:r>
            <a:r>
              <a:rPr lang="en-IN" sz="1600" u="sng" dirty="0">
                <a:solidFill>
                  <a:srgbClr val="0000FF"/>
                </a:solidFill>
                <a:effectLst/>
                <a:latin typeface="Georgia" panose="02040502050405020303" pitchFamily="18" charset="0"/>
                <a:ea typeface="Times New Roman" panose="02020603050405020304" pitchFamily="18" charset="0"/>
              </a:rPr>
              <a:t> </a:t>
            </a:r>
            <a:endParaRPr lang="en-IN" sz="1600" dirty="0">
              <a:effectLst/>
              <a:latin typeface="Georgia" panose="02040502050405020303" pitchFamily="18" charset="0"/>
              <a:ea typeface="Times New Roman" panose="02020603050405020304" pitchFamily="18" charset="0"/>
            </a:endParaRPr>
          </a:p>
          <a:p>
            <a:endParaRPr lang="en-IN" sz="1600" dirty="0">
              <a:latin typeface="Georgia" panose="02040502050405020303" pitchFamily="18" charset="0"/>
            </a:endParaRPr>
          </a:p>
        </p:txBody>
      </p:sp>
    </p:spTree>
    <p:extLst>
      <p:ext uri="{BB962C8B-B14F-4D97-AF65-F5344CB8AC3E}">
        <p14:creationId xmlns:p14="http://schemas.microsoft.com/office/powerpoint/2010/main" val="364399375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9422250-250C-069B-7F91-425AF2CA1D40}"/>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8371490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9639741E-AD21-D5A5-9F81-E15561EBAAB2}"/>
              </a:ext>
            </a:extLst>
          </p:cNvPr>
          <p:cNvSpPr>
            <a:spLocks noGrp="1"/>
          </p:cNvSpPr>
          <p:nvPr>
            <p:ph idx="1"/>
          </p:nvPr>
        </p:nvSpPr>
        <p:spPr>
          <a:xfrm>
            <a:off x="1073021" y="1716833"/>
            <a:ext cx="10349204" cy="4781324"/>
          </a:xfrm>
        </p:spPr>
        <p:txBody>
          <a:bodyPr>
            <a:normAutofit/>
          </a:bodyPr>
          <a:lstStyle/>
          <a:p>
            <a:pPr algn="just">
              <a:lnSpc>
                <a:spcPct val="200000"/>
              </a:lnSpc>
            </a:pPr>
            <a:r>
              <a:rPr lang="en-US" sz="2000" b="1" i="0" dirty="0">
                <a:solidFill>
                  <a:srgbClr val="161719"/>
                </a:solidFill>
                <a:effectLst/>
                <a:latin typeface="Georgia" panose="02040502050405020303" pitchFamily="18" charset="0"/>
              </a:rPr>
              <a:t>I aim to shed light on potential causative factors of oropharyngeal cancer by analyzing trends and considering various variables such as age, gender, race, state, and county.</a:t>
            </a:r>
          </a:p>
          <a:p>
            <a:pPr algn="just">
              <a:lnSpc>
                <a:spcPct val="200000"/>
              </a:lnSpc>
            </a:pPr>
            <a:r>
              <a:rPr lang="en-IN" sz="2000" b="1" kern="100" dirty="0">
                <a:effectLst/>
                <a:latin typeface="Georgia" panose="02040502050405020303" pitchFamily="18" charset="0"/>
                <a:ea typeface="Calibri" panose="020F0502020204030204" pitchFamily="34" charset="0"/>
                <a:cs typeface="Arial" panose="020B0604020202020204" pitchFamily="34" charset="0"/>
              </a:rPr>
              <a:t>This awareness can </a:t>
            </a:r>
            <a:r>
              <a:rPr lang="en-IN" sz="2000" b="1" kern="100" dirty="0" err="1">
                <a:effectLst/>
                <a:latin typeface="Georgia" panose="02040502050405020303" pitchFamily="18" charset="0"/>
                <a:ea typeface="Calibri" panose="020F0502020204030204" pitchFamily="34" charset="0"/>
                <a:cs typeface="Arial" panose="020B0604020202020204" pitchFamily="34" charset="0"/>
              </a:rPr>
              <a:t>catalyze</a:t>
            </a:r>
            <a:r>
              <a:rPr lang="en-IN" sz="2000" b="1" kern="100" dirty="0">
                <a:effectLst/>
                <a:latin typeface="Georgia" panose="02040502050405020303" pitchFamily="18" charset="0"/>
                <a:ea typeface="Calibri" panose="020F0502020204030204" pitchFamily="34" charset="0"/>
                <a:cs typeface="Arial" panose="020B0604020202020204" pitchFamily="34" charset="0"/>
              </a:rPr>
              <a:t> enhancing cancer screening, prevention, and treatment services, ultimately contributing to alleviating the burden this disease imposes on society.</a:t>
            </a:r>
          </a:p>
          <a:p>
            <a:pPr algn="just">
              <a:lnSpc>
                <a:spcPct val="200000"/>
              </a:lnSpc>
            </a:pPr>
            <a:endParaRPr lang="en-IN" sz="2000" b="1" dirty="0">
              <a:latin typeface="Georgia" panose="02040502050405020303" pitchFamily="18" charset="0"/>
              <a:cs typeface="Arial" panose="020B0604020202020204" pitchFamily="34" charset="0"/>
            </a:endParaRPr>
          </a:p>
        </p:txBody>
      </p:sp>
    </p:spTree>
    <p:extLst>
      <p:ext uri="{BB962C8B-B14F-4D97-AF65-F5344CB8AC3E}">
        <p14:creationId xmlns:p14="http://schemas.microsoft.com/office/powerpoint/2010/main" val="33253387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A32EFC-3F8D-782F-E8D3-D44C0D81D40C}"/>
              </a:ext>
            </a:extLst>
          </p:cNvPr>
          <p:cNvSpPr>
            <a:spLocks noGrp="1"/>
          </p:cNvSpPr>
          <p:nvPr>
            <p:ph type="title"/>
          </p:nvPr>
        </p:nvSpPr>
        <p:spPr>
          <a:xfrm>
            <a:off x="531845" y="764372"/>
            <a:ext cx="10974355" cy="1764223"/>
          </a:xfrm>
        </p:spPr>
        <p:txBody>
          <a:bodyPr>
            <a:normAutofit/>
          </a:bodyPr>
          <a:lstStyle/>
          <a:p>
            <a:pPr algn="ctr"/>
            <a:r>
              <a:rPr lang="en-IN" sz="6000" b="1" cap="none"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latin typeface="Cooper Black" panose="0208090404030B020404" pitchFamily="18" charset="0"/>
              </a:rPr>
              <a:t>Objectives</a:t>
            </a:r>
          </a:p>
        </p:txBody>
      </p:sp>
      <p:pic>
        <p:nvPicPr>
          <p:cNvPr id="8" name="Picture 7">
            <a:extLst>
              <a:ext uri="{FF2B5EF4-FFF2-40B4-BE49-F238E27FC236}">
                <a16:creationId xmlns:a16="http://schemas.microsoft.com/office/drawing/2014/main" id="{721A14FB-13E8-A0F5-C440-85017D5508F9}"/>
              </a:ext>
            </a:extLst>
          </p:cNvPr>
          <p:cNvPicPr>
            <a:picLocks noChangeAspect="1"/>
          </p:cNvPicPr>
          <p:nvPr/>
        </p:nvPicPr>
        <p:blipFill rotWithShape="1">
          <a:blip r:embed="rId2"/>
          <a:srcRect t="-239" r="44386"/>
          <a:stretch/>
        </p:blipFill>
        <p:spPr>
          <a:xfrm>
            <a:off x="3797559" y="2057401"/>
            <a:ext cx="4581332" cy="4554016"/>
          </a:xfrm>
          <a:prstGeom prst="rect">
            <a:avLst/>
          </a:prstGeom>
        </p:spPr>
      </p:pic>
    </p:spTree>
    <p:extLst>
      <p:ext uri="{BB962C8B-B14F-4D97-AF65-F5344CB8AC3E}">
        <p14:creationId xmlns:p14="http://schemas.microsoft.com/office/powerpoint/2010/main" val="63190891"/>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sld>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E5224E"/>
      </a:accent1>
      <a:accent2>
        <a:srgbClr val="9D074E"/>
      </a:accent2>
      <a:accent3>
        <a:srgbClr val="7F2294"/>
      </a:accent3>
      <a:accent4>
        <a:srgbClr val="8D65EA"/>
      </a:accent4>
      <a:accent5>
        <a:srgbClr val="588FE2"/>
      </a:accent5>
      <a:accent6>
        <a:srgbClr val="127CA4"/>
      </a:accent6>
      <a:hlink>
        <a:srgbClr val="FB4AB6"/>
      </a:hlink>
      <a:folHlink>
        <a:srgbClr val="F98FE9"/>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6DB8EB18-3657-4051-A897-2ED38832359E}"/>
    </a:ext>
  </a:extLst>
</a:theme>
</file>

<file path=docProps/app.xml><?xml version="1.0" encoding="utf-8"?>
<Properties xmlns="http://schemas.openxmlformats.org/officeDocument/2006/extended-properties" xmlns:vt="http://schemas.openxmlformats.org/officeDocument/2006/docPropsVTypes">
  <Template>TM04033937[[fn=Vapor Trail]]</Template>
  <TotalTime>3239</TotalTime>
  <Words>3704</Words>
  <Application>Microsoft Office PowerPoint</Application>
  <PresentationFormat>Widescreen</PresentationFormat>
  <Paragraphs>243</Paragraphs>
  <Slides>73</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73</vt:i4>
      </vt:variant>
    </vt:vector>
  </HeadingPairs>
  <TitlesOfParts>
    <vt:vector size="84" baseType="lpstr">
      <vt:lpstr>Albany AMT</vt:lpstr>
      <vt:lpstr>Arial</vt:lpstr>
      <vt:lpstr>Arial Rounded MT Bold</vt:lpstr>
      <vt:lpstr>Century Gothic</vt:lpstr>
      <vt:lpstr>Cooper Black</vt:lpstr>
      <vt:lpstr>Forte</vt:lpstr>
      <vt:lpstr>Georgia</vt:lpstr>
      <vt:lpstr>Lucida Calligraphy</vt:lpstr>
      <vt:lpstr>Lucida Handwriting</vt:lpstr>
      <vt:lpstr>Symbol</vt:lpstr>
      <vt:lpstr>Vapor Trail</vt:lpstr>
      <vt:lpstr>PowerPoint Presentation</vt:lpstr>
      <vt:lpstr>PowerPoint Presentation</vt:lpstr>
      <vt:lpstr>INTRODUCTION </vt:lpstr>
      <vt:lpstr>Global Impact Of Cancer  </vt:lpstr>
      <vt:lpstr>Visualizing Retrospective Studies</vt:lpstr>
      <vt:lpstr>Raising Awareness for Oropharyngeal Cancer </vt:lpstr>
      <vt:lpstr>PowerPoint Presentation</vt:lpstr>
      <vt:lpstr>PowerPoint Presentation</vt:lpstr>
      <vt:lpstr>Objectives</vt:lpstr>
      <vt:lpstr>PowerPoint Presentation</vt:lpstr>
      <vt:lpstr>PowerPoint Presentation</vt:lpstr>
      <vt:lpstr>DATASETS</vt:lpstr>
      <vt:lpstr>PowerPoint Presentation</vt:lpstr>
      <vt:lpstr>TABLEAU STORY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Dashboard</vt:lpstr>
      <vt:lpstr>PowerPoint Presentation</vt:lpstr>
      <vt:lpstr>PowerPoint Presentation</vt:lpstr>
      <vt:lpstr>DATA STORY</vt:lpstr>
      <vt:lpstr>Visualizations</vt:lpstr>
      <vt:lpstr>PowerPoint Presentation</vt:lpstr>
      <vt:lpstr>PowerPoint Presentation</vt:lpstr>
      <vt:lpstr>Is There A Significant Difference In Oropharyngeal Cancer Incidence Among Different Age Groups, And Are Specific Age Brackets More Susceptible To The Disease? </vt:lpstr>
      <vt:lpstr>PowerPoint Presentation</vt:lpstr>
      <vt:lpstr>PowerPoint Presentation</vt:lpstr>
      <vt:lpstr>Are there distinct patterns in oropharyngeal cancer incidence based on racial demographics, and do certain racial groups exhibit higher or lower susceptibility? </vt:lpstr>
      <vt:lpstr>PowerPoint Presentation</vt:lpstr>
      <vt:lpstr>PowerPoint Presentation</vt:lpstr>
      <vt:lpstr>Examining non-Hispanic racial subgroups</vt:lpstr>
      <vt:lpstr>PowerPoint Presentation</vt:lpstr>
      <vt:lpstr>PowerPoint Presentation</vt:lpstr>
      <vt:lpstr>Are there significant variations in the age-adjusted rate of oropharyngeal cancer based on geographical location ???</vt:lpstr>
      <vt:lpstr>PowerPoint Presentation</vt:lpstr>
      <vt:lpstr>PowerPoint Presentation</vt:lpstr>
      <vt:lpstr>Geographical variations in the age-adjusted rates of oropharyngeal cancer are across states</vt:lpstr>
      <vt:lpstr>PowerPoint Presentation</vt:lpstr>
      <vt:lpstr>PowerPoint Presentation</vt:lpstr>
      <vt:lpstr>Are There Significant Variations in the Crude Rate Of Oropharyngeal Cancer Based on Geographical Location ???</vt:lpstr>
      <vt:lpstr>PowerPoint Presentation</vt:lpstr>
      <vt:lpstr>PowerPoint Presentation</vt:lpstr>
      <vt:lpstr>Geographic Disparities in Oropharyngeal Cancer Crude Rates</vt:lpstr>
      <vt:lpstr>PowerPoint Presentation</vt:lpstr>
      <vt:lpstr>PowerPoint Presentation</vt:lpstr>
      <vt:lpstr>How do age-adjusted rates of oropharyngeal cancer compare to crude rates, and do they reveal different insights into the disease's prevalence? </vt:lpstr>
      <vt:lpstr>PowerPoint Presentation</vt:lpstr>
      <vt:lpstr>PowerPoint Presentation</vt:lpstr>
      <vt:lpstr>How do age-adjusted rates of oropharyngeal cancer compare to crude rates, and do they reveal different insights into the disease's prevalence? </vt:lpstr>
      <vt:lpstr>PowerPoint Presentation</vt:lpstr>
      <vt:lpstr>PowerPoint Presentation</vt:lpstr>
      <vt:lpstr>Does the incidence and mortality of oropharyngeal cancer differ significantly between genders, and are there any observable trends or disparities? </vt:lpstr>
      <vt:lpstr>SUMMARY</vt:lpstr>
      <vt:lpstr>PowerPoint Presentation</vt:lpstr>
      <vt:lpstr>PowerPoint Presentation</vt:lpstr>
      <vt:lpstr>PowerPoint Presentation</vt:lpstr>
      <vt:lpstr>limitations</vt:lpstr>
      <vt:lpstr>CONCLUSION</vt:lpstr>
      <vt:lpstr>PowerPoint Presentation</vt:lpstr>
      <vt:lpstr>REFERENCES</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Ramya Namburu</dc:creator>
  <cp:lastModifiedBy>Janaki Ramya Namburu</cp:lastModifiedBy>
  <cp:revision>2</cp:revision>
  <dcterms:created xsi:type="dcterms:W3CDTF">2023-11-25T22:15:48Z</dcterms:created>
  <dcterms:modified xsi:type="dcterms:W3CDTF">2025-02-25T00:56:25Z</dcterms:modified>
</cp:coreProperties>
</file>